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y="6858000" cx="12192000"/>
  <p:notesSz cx="6858000" cy="9144000"/>
  <p:embeddedFontLst>
    <p:embeddedFont>
      <p:font typeface="Poppi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5" roundtripDataSignature="AMtx7mhCAB6CJEsKPjUZ6nzovqDOuwoA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8.xml"/><Relationship Id="rId41" Type="http://schemas.openxmlformats.org/officeDocument/2006/relationships/slide" Target="slides/slide37.xml"/><Relationship Id="rId85" Type="http://customschemas.google.com/relationships/presentationmetadata" Target="metadata"/><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Poppi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font" Target="fonts/Poppins-regular.fntdata"/><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font" Target="fonts/Poppins-italic.fntdata"/><Relationship Id="rId34" Type="http://schemas.openxmlformats.org/officeDocument/2006/relationships/slide" Target="slides/slide30.xml"/><Relationship Id="rId78" Type="http://schemas.openxmlformats.org/officeDocument/2006/relationships/font" Target="fonts/Poppins-bold.fntdata"/><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Display the high-frequency words </a:t>
            </a:r>
            <a:r>
              <a:rPr i="1" lang="en-US"/>
              <a:t>be, saw, and our</a:t>
            </a:r>
            <a:r>
              <a:rPr lang="en-US"/>
              <a:t>, and read them aloud. </a:t>
            </a:r>
            <a:endParaRPr/>
          </a:p>
          <a:p>
            <a:pPr indent="-201168" lvl="0" marL="201168" rtl="0" algn="l">
              <a:lnSpc>
                <a:spcPct val="100000"/>
              </a:lnSpc>
              <a:spcBef>
                <a:spcPts val="0"/>
              </a:spcBef>
              <a:spcAft>
                <a:spcPts val="0"/>
              </a:spcAft>
              <a:buSzPts val="1200"/>
              <a:buFont typeface="Calibri"/>
              <a:buAutoNum type="arabicPeriod"/>
            </a:pPr>
            <a:r>
              <a:rPr lang="en-US"/>
              <a:t>Point to each word and have students read it. </a:t>
            </a:r>
            <a:endParaRPr/>
          </a:p>
          <a:p>
            <a:pPr indent="-201168" lvl="0" marL="201168" rtl="0" algn="l">
              <a:lnSpc>
                <a:spcPct val="100000"/>
              </a:lnSpc>
              <a:spcBef>
                <a:spcPts val="0"/>
              </a:spcBef>
              <a:spcAft>
                <a:spcPts val="0"/>
              </a:spcAft>
              <a:buSzPts val="1200"/>
              <a:buFont typeface="Calibri"/>
              <a:buAutoNum type="arabicPeriod"/>
            </a:pPr>
            <a:r>
              <a:rPr lang="en-US"/>
              <a:t>Point to each word and have students spell it. </a:t>
            </a:r>
            <a:endParaRPr/>
          </a:p>
          <a:p>
            <a:pPr indent="-201168" lvl="0" marL="201168" rtl="0" algn="l">
              <a:lnSpc>
                <a:spcPct val="100000"/>
              </a:lnSpc>
              <a:spcBef>
                <a:spcPts val="0"/>
              </a:spcBef>
              <a:spcAft>
                <a:spcPts val="0"/>
              </a:spcAft>
              <a:buSzPts val="1200"/>
              <a:buFont typeface="Calibri"/>
              <a:buAutoNum type="arabicPeriod"/>
            </a:pPr>
            <a:r>
              <a:rPr lang="en-US"/>
              <a:t>Then have them read each word again.</a:t>
            </a:r>
            <a:endParaRPr/>
          </a:p>
        </p:txBody>
      </p:sp>
      <p:sp>
        <p:nvSpPr>
          <p:cNvPr id="194" name="Google Shape;19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Remind students of the Unit 5 Essential Question: What can we learn from the weather? Then introduce them to the Weekly Question: How have people learned to live in bad weather? Tell students that over the week they will read about different ways that people have learned to live in bad weather.</a:t>
            </a:r>
            <a:endParaRPr/>
          </a:p>
          <a:p>
            <a:pPr indent="-201168" lvl="0" marL="201168" rtl="0" algn="l">
              <a:lnSpc>
                <a:spcPct val="100000"/>
              </a:lnSpc>
              <a:spcBef>
                <a:spcPts val="0"/>
              </a:spcBef>
              <a:spcAft>
                <a:spcPts val="0"/>
              </a:spcAft>
              <a:buSzPts val="1200"/>
              <a:buFont typeface="Calibri"/>
              <a:buAutoNum type="arabicPeriod"/>
            </a:pPr>
            <a:r>
              <a:rPr lang="en-US"/>
              <a:t>Have students turn to p. 14 of the Student Interactive. Read aloud the heading. Engage students in the topic by asking them what today’s weather is like. Ask: </a:t>
            </a:r>
            <a:r>
              <a:rPr i="1" lang="en-US"/>
              <a:t>Do you think the weather is the same everywhere in the country? </a:t>
            </a:r>
            <a:r>
              <a:rPr lang="en-US"/>
              <a:t>Guide students to recognize that the weather can be different in different places. </a:t>
            </a:r>
            <a:endParaRPr/>
          </a:p>
          <a:p>
            <a:pPr indent="-201168" lvl="0" marL="201168" rtl="0" algn="l">
              <a:lnSpc>
                <a:spcPct val="100000"/>
              </a:lnSpc>
              <a:spcBef>
                <a:spcPts val="0"/>
              </a:spcBef>
              <a:spcAft>
                <a:spcPts val="0"/>
              </a:spcAft>
              <a:buSzPts val="1200"/>
              <a:buFont typeface="Calibri"/>
              <a:buAutoNum type="arabicPeriod"/>
            </a:pPr>
            <a:r>
              <a:rPr lang="en-US"/>
              <a:t>Direct students’ attention to p. 14 and guide them in recognizing the characteristics of a Web site.</a:t>
            </a:r>
            <a:endParaRPr/>
          </a:p>
          <a:p>
            <a:pPr indent="-304800" lvl="0" marL="914400" rtl="0" algn="l">
              <a:lnSpc>
                <a:spcPct val="100000"/>
              </a:lnSpc>
              <a:spcBef>
                <a:spcPts val="0"/>
              </a:spcBef>
              <a:spcAft>
                <a:spcPts val="0"/>
              </a:spcAft>
              <a:buSzPts val="1200"/>
              <a:buFont typeface="Calibri"/>
              <a:buChar char="●"/>
            </a:pPr>
            <a:r>
              <a:rPr lang="en-US"/>
              <a:t>Point out that this is a page from a Web site, which is a digital text.</a:t>
            </a:r>
            <a:endParaRPr/>
          </a:p>
          <a:p>
            <a:pPr indent="-304800" lvl="0" marL="914400" rtl="0" algn="l">
              <a:lnSpc>
                <a:spcPct val="100000"/>
              </a:lnSpc>
              <a:spcBef>
                <a:spcPts val="0"/>
              </a:spcBef>
              <a:spcAft>
                <a:spcPts val="0"/>
              </a:spcAft>
              <a:buSzPts val="1200"/>
              <a:buFont typeface="Calibri"/>
              <a:buChar char="●"/>
            </a:pPr>
            <a:r>
              <a:rPr lang="en-US"/>
              <a:t>Tell students that Web sites can be viewed on a computer, tablet, or phone. </a:t>
            </a:r>
            <a:endParaRPr/>
          </a:p>
          <a:p>
            <a:pPr indent="-304800" lvl="0" marL="914400" rtl="0" algn="l">
              <a:lnSpc>
                <a:spcPct val="100000"/>
              </a:lnSpc>
              <a:spcBef>
                <a:spcPts val="0"/>
              </a:spcBef>
              <a:spcAft>
                <a:spcPts val="0"/>
              </a:spcAft>
              <a:buSzPts val="1200"/>
              <a:buChar char="●"/>
            </a:pPr>
            <a:r>
              <a:rPr lang="en-US"/>
              <a:t>Say: </a:t>
            </a:r>
            <a:r>
              <a:rPr i="1" lang="en-US"/>
              <a:t>Raise your hand if you have ever seen a Web site. What do you see on the Web site on these pages?</a:t>
            </a:r>
            <a:endParaRPr/>
          </a:p>
          <a:p>
            <a:pPr indent="-201168" lvl="0" marL="201168" rtl="0" algn="l">
              <a:lnSpc>
                <a:spcPct val="100000"/>
              </a:lnSpc>
              <a:spcBef>
                <a:spcPts val="0"/>
              </a:spcBef>
              <a:spcAft>
                <a:spcPts val="0"/>
              </a:spcAft>
              <a:buSzPts val="1200"/>
              <a:buFont typeface="Calibri"/>
              <a:buAutoNum type="arabicPeriod"/>
            </a:pPr>
            <a:r>
              <a:rPr lang="en-US"/>
              <a:t>Have students look at the Web site as you read aloud the text and labels. Ask students to point to the address bar at the top and the search bar. Then have students tell about other parts of the Web site they see on these pages. </a:t>
            </a:r>
            <a:endParaRPr/>
          </a:p>
          <a:p>
            <a:pPr indent="-201168" lvl="0" marL="201168" rtl="0" algn="l">
              <a:lnSpc>
                <a:spcPct val="100000"/>
              </a:lnSpc>
              <a:spcBef>
                <a:spcPts val="0"/>
              </a:spcBef>
              <a:spcAft>
                <a:spcPts val="0"/>
              </a:spcAft>
              <a:buSzPts val="1200"/>
              <a:buFont typeface="Calibri"/>
              <a:buAutoNum type="arabicPeriod"/>
            </a:pPr>
            <a:r>
              <a:rPr lang="en-US"/>
              <a:t>Have students discuss with a partner the characteristics of the Web site and what they can learn from the various parts of the digital text. </a:t>
            </a:r>
            <a:endParaRPr/>
          </a:p>
          <a:p>
            <a:pPr indent="-201168" lvl="0" marL="201168" rtl="0" algn="l">
              <a:lnSpc>
                <a:spcPct val="100000"/>
              </a:lnSpc>
              <a:spcBef>
                <a:spcPts val="0"/>
              </a:spcBef>
              <a:spcAft>
                <a:spcPts val="0"/>
              </a:spcAft>
              <a:buSzPts val="1200"/>
              <a:buFont typeface="Calibri"/>
              <a:buAutoNum type="arabicPeriod"/>
            </a:pPr>
            <a:r>
              <a:rPr lang="en-US"/>
              <a:t>Read aloud the Week 1 Question: How have people learned to live in bad weather? Ask students to share some ideas about what they do when the weather is bad, such as stay inside, carry an umbrella, or dress appropriately. Explain that they will be learning more this week about how people have learned to deal with bad weather.</a:t>
            </a:r>
            <a:endParaRPr i="1"/>
          </a:p>
        </p:txBody>
      </p:sp>
      <p:sp>
        <p:nvSpPr>
          <p:cNvPr id="207" name="Google Shape;20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Tell students that they will listen to a story. Have students listen as you read aloud “The Shaking Earth.” Prompt students to be active listeners by looking at you and thinking about the meaning of the story. Encourage them to seek clarification if something is not understood as you read.</a:t>
            </a:r>
            <a:endParaRPr/>
          </a:p>
          <a:p>
            <a:pPr indent="-201168" lvl="0" marL="201168"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01168" lvl="0" marL="201168" rtl="0" algn="l">
              <a:lnSpc>
                <a:spcPct val="100000"/>
              </a:lnSpc>
              <a:spcBef>
                <a:spcPts val="0"/>
              </a:spcBef>
              <a:spcAft>
                <a:spcPts val="0"/>
              </a:spcAft>
              <a:buSzPts val="1200"/>
              <a:buFont typeface="Calibri"/>
              <a:buAutoNum type="arabicPeriod"/>
            </a:pPr>
            <a:r>
              <a:rPr lang="en-US"/>
              <a:t>Reread the text aloud, pausing to model Think Aloud strategies related to the genre.</a:t>
            </a:r>
            <a:endParaRPr/>
          </a:p>
          <a:p>
            <a:pPr indent="-201168" lvl="0" marL="201168" rtl="0" algn="l">
              <a:lnSpc>
                <a:spcPct val="100000"/>
              </a:lnSpc>
              <a:spcBef>
                <a:spcPts val="0"/>
              </a:spcBef>
              <a:spcAft>
                <a:spcPts val="0"/>
              </a:spcAft>
              <a:buSzPts val="1200"/>
              <a:buFont typeface="Calibri"/>
              <a:buAutoNum type="arabicPeriod"/>
            </a:pPr>
            <a:r>
              <a:rPr lang="en-US"/>
              <a:t>Use the chart to help students identify details that support the main idea.</a:t>
            </a:r>
            <a:endParaRPr sz="1200">
              <a:latin typeface="Calibri"/>
              <a:ea typeface="Calibri"/>
              <a:cs typeface="Calibri"/>
              <a:sym typeface="Calibri"/>
            </a:endParaRPr>
          </a:p>
        </p:txBody>
      </p:sp>
      <p:sp>
        <p:nvSpPr>
          <p:cNvPr id="220" name="Google Shape;22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an informational text has a main, or central, idea. There are facts and details that support, or tell more about, the main idea. Share these strategies for determining main idea and details:</a:t>
            </a:r>
            <a:endParaRPr/>
          </a:p>
          <a:p>
            <a:pPr indent="-304800" lvl="0" marL="914400" rtl="0" algn="l">
              <a:lnSpc>
                <a:spcPct val="100000"/>
              </a:lnSpc>
              <a:spcBef>
                <a:spcPts val="0"/>
              </a:spcBef>
              <a:spcAft>
                <a:spcPts val="0"/>
              </a:spcAft>
              <a:buSzPts val="1200"/>
              <a:buChar char="●"/>
            </a:pPr>
            <a:r>
              <a:rPr lang="en-US"/>
              <a:t>Read the title. Does it tell you what the text is about</a:t>
            </a:r>
            <a:r>
              <a:rPr lang="en-US">
                <a:latin typeface="Arial"/>
                <a:ea typeface="Arial"/>
                <a:cs typeface="Arial"/>
                <a:sym typeface="Arial"/>
              </a:rPr>
              <a:t>? </a:t>
            </a:r>
            <a:endParaRPr>
              <a:latin typeface="Arial"/>
              <a:ea typeface="Arial"/>
              <a:cs typeface="Arial"/>
              <a:sym typeface="Arial"/>
            </a:endParaRPr>
          </a:p>
          <a:p>
            <a:pPr indent="-304800" lvl="0" marL="914400" rtl="0" algn="l">
              <a:lnSpc>
                <a:spcPct val="100000"/>
              </a:lnSpc>
              <a:spcBef>
                <a:spcPts val="0"/>
              </a:spcBef>
              <a:spcAft>
                <a:spcPts val="0"/>
              </a:spcAft>
              <a:buSzPts val="1200"/>
              <a:buChar char="●"/>
            </a:pPr>
            <a:r>
              <a:rPr lang="en-US"/>
              <a:t>Look at the pictures. What do they show</a:t>
            </a:r>
            <a:r>
              <a:rPr lang="en-US">
                <a:latin typeface="Arial"/>
                <a:ea typeface="Arial"/>
                <a:cs typeface="Arial"/>
                <a:sym typeface="Arial"/>
              </a:rPr>
              <a:t>?</a:t>
            </a:r>
            <a:r>
              <a:rPr lang="en-US"/>
              <a:t> </a:t>
            </a:r>
            <a:endParaRPr/>
          </a:p>
          <a:p>
            <a:pPr indent="-304800" lvl="0" marL="914400" rtl="0" algn="l">
              <a:lnSpc>
                <a:spcPct val="100000"/>
              </a:lnSpc>
              <a:spcBef>
                <a:spcPts val="0"/>
              </a:spcBef>
              <a:spcAft>
                <a:spcPts val="0"/>
              </a:spcAft>
              <a:buSzPts val="1200"/>
              <a:buChar char="●"/>
            </a:pPr>
            <a:r>
              <a:rPr lang="en-US"/>
              <a:t>Read the text. What does the author want you to know</a:t>
            </a:r>
            <a:r>
              <a:rPr lang="en-US">
                <a:latin typeface="Arial"/>
                <a:ea typeface="Arial"/>
                <a:cs typeface="Arial"/>
                <a:sym typeface="Arial"/>
              </a:rPr>
              <a:t>?</a:t>
            </a:r>
            <a:endParaRPr i="0" u="none" strike="noStrike">
              <a:solidFill>
                <a:srgbClr val="373536"/>
              </a:solidFill>
              <a:latin typeface="Arial"/>
              <a:ea typeface="Arial"/>
              <a:cs typeface="Arial"/>
              <a:sym typeface="Arial"/>
            </a:endParaRPr>
          </a:p>
          <a:p>
            <a:pPr indent="-256032" lvl="0" marL="256032" rtl="0" algn="l">
              <a:lnSpc>
                <a:spcPct val="100000"/>
              </a:lnSpc>
              <a:spcBef>
                <a:spcPts val="0"/>
              </a:spcBef>
              <a:spcAft>
                <a:spcPts val="0"/>
              </a:spcAft>
              <a:buSzPts val="1200"/>
              <a:buFont typeface="Calibri"/>
              <a:buAutoNum type="arabicPeriod"/>
            </a:pPr>
            <a:r>
              <a:rPr lang="en-US"/>
              <a:t>Read aloud the text on p. 26 of the Student Interactive. Help students recognize the connection between the detail and the main idea</a:t>
            </a:r>
            <a:r>
              <a:rPr i="1" lang="en-US"/>
              <a:t>: The fact that adobe homes are made of mud is a detail. It tells one reason that adobe homes are special. Other details in the text will tell other reasons. Details support the main idea in an informational text.</a:t>
            </a:r>
            <a:endParaRPr i="1"/>
          </a:p>
          <a:p>
            <a:pPr indent="-256032" lvl="0" marL="256032" rtl="0" algn="l">
              <a:lnSpc>
                <a:spcPct val="100000"/>
              </a:lnSpc>
              <a:spcBef>
                <a:spcPts val="0"/>
              </a:spcBef>
              <a:spcAft>
                <a:spcPts val="0"/>
              </a:spcAft>
              <a:buSzPts val="1200"/>
              <a:buFont typeface="Calibri"/>
              <a:buAutoNum type="arabicPeriod"/>
            </a:pPr>
            <a:r>
              <a:rPr b="1" i="0" lang="en-US" u="none" strike="noStrike">
                <a:solidFill>
                  <a:srgbClr val="000000"/>
                </a:solidFill>
                <a:latin typeface="Calibri"/>
                <a:ea typeface="Calibri"/>
                <a:cs typeface="Calibri"/>
                <a:sym typeface="Calibri"/>
              </a:rPr>
              <a:t>Editable Anchor Chart Click Path: Table of Contents -&gt; Reading Anchor Charts -&gt; Unit 5 Week 1: Informational Text Editable Reading Anchor Chart</a:t>
            </a:r>
            <a:endParaRPr b="1" i="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43" name="Google Shape;24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lang="en-US"/>
              <a:t>Have students use the strategies to identify characteristics of informational text. </a:t>
            </a:r>
            <a:endParaRPr/>
          </a:p>
          <a:p>
            <a:pPr indent="-265176" lvl="0" marL="265176" rtl="0" algn="l">
              <a:lnSpc>
                <a:spcPct val="100000"/>
              </a:lnSpc>
              <a:spcBef>
                <a:spcPts val="0"/>
              </a:spcBef>
              <a:spcAft>
                <a:spcPts val="0"/>
              </a:spcAft>
              <a:buSzPts val="1200"/>
              <a:buFont typeface="Calibri"/>
              <a:buAutoNum type="arabicPeriod"/>
            </a:pPr>
            <a:r>
              <a:rPr lang="en-US"/>
              <a:t>Have students turn and talk with a partner about what they learned about adobe homes. Then have volunteers share their ideas with the class.</a:t>
            </a:r>
            <a:endParaRPr/>
          </a:p>
        </p:txBody>
      </p:sp>
      <p:sp>
        <p:nvSpPr>
          <p:cNvPr id="256" name="Google Shape;25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Tell students that word parts can be added to words to make new words.</a:t>
            </a:r>
            <a:endParaRPr/>
          </a:p>
          <a:p>
            <a:pPr indent="-304800" lvl="0" marL="914400" rtl="0" algn="l">
              <a:lnSpc>
                <a:spcPct val="100000"/>
              </a:lnSpc>
              <a:spcBef>
                <a:spcPts val="0"/>
              </a:spcBef>
              <a:spcAft>
                <a:spcPts val="0"/>
              </a:spcAft>
              <a:buSzPts val="1200"/>
              <a:buChar char="●"/>
            </a:pPr>
            <a:r>
              <a:rPr i="1" lang="en-US"/>
              <a:t>Word parts can be added to the beginning of words. For example, un- can be added to some words to mean “not.”</a:t>
            </a:r>
            <a:endParaRPr/>
          </a:p>
          <a:p>
            <a:pPr indent="-304800" lvl="0" marL="914400" rtl="0" algn="l">
              <a:lnSpc>
                <a:spcPct val="100000"/>
              </a:lnSpc>
              <a:spcBef>
                <a:spcPts val="0"/>
              </a:spcBef>
              <a:spcAft>
                <a:spcPts val="0"/>
              </a:spcAft>
              <a:buSzPts val="1200"/>
              <a:buChar char="●"/>
            </a:pPr>
            <a:r>
              <a:rPr i="1" lang="en-US"/>
              <a:t>Word parts can be added to the end of words. For example, -ed can be added to some verbs to mean something that already happened. </a:t>
            </a:r>
            <a:endParaRPr/>
          </a:p>
          <a:p>
            <a:pPr indent="-304800" lvl="0" marL="914400" rtl="0" algn="l">
              <a:lnSpc>
                <a:spcPct val="100000"/>
              </a:lnSpc>
              <a:spcBef>
                <a:spcPts val="0"/>
              </a:spcBef>
              <a:spcAft>
                <a:spcPts val="0"/>
              </a:spcAft>
              <a:buSzPts val="1200"/>
              <a:buChar char="●"/>
            </a:pPr>
            <a:r>
              <a:rPr i="1" lang="en-US"/>
              <a:t>Look at a word. Can you find a word within the word</a:t>
            </a:r>
            <a:r>
              <a:rPr i="1" lang="en-US">
                <a:latin typeface="Arial"/>
                <a:ea typeface="Arial"/>
                <a:cs typeface="Arial"/>
                <a:sym typeface="Arial"/>
              </a:rPr>
              <a:t>? </a:t>
            </a:r>
            <a:endParaRPr i="1" u="none" strike="noStrike">
              <a:solidFill>
                <a:srgbClr val="373536"/>
              </a:solidFill>
              <a:latin typeface="Arial"/>
              <a:ea typeface="Arial"/>
              <a:cs typeface="Arial"/>
              <a:sym typeface="Arial"/>
            </a:endParaRPr>
          </a:p>
          <a:p>
            <a:pPr indent="-201168" lvl="0" marL="201168" rtl="0" algn="l">
              <a:lnSpc>
                <a:spcPct val="100000"/>
              </a:lnSpc>
              <a:spcBef>
                <a:spcPts val="0"/>
              </a:spcBef>
              <a:spcAft>
                <a:spcPts val="0"/>
              </a:spcAft>
              <a:buSzPts val="1200"/>
              <a:buFont typeface="Calibri"/>
              <a:buAutoNum type="arabicPeriod"/>
            </a:pPr>
            <a:r>
              <a:rPr lang="en-US"/>
              <a:t>Write the word happy on the board. </a:t>
            </a:r>
            <a:r>
              <a:rPr i="1" lang="en-US"/>
              <a:t>I can add the word part un- to the beginning of this word to make a new word. Unhappy means “not happy.” Knowing related words can help readers figure out the meaning of new words.</a:t>
            </a:r>
            <a:endParaRPr/>
          </a:p>
          <a:p>
            <a:pPr indent="-201168" lvl="0" marL="201168" rtl="0" algn="l">
              <a:lnSpc>
                <a:spcPct val="100000"/>
              </a:lnSpc>
              <a:spcBef>
                <a:spcPts val="0"/>
              </a:spcBef>
              <a:spcAft>
                <a:spcPts val="0"/>
              </a:spcAft>
              <a:buSzPts val="1200"/>
              <a:buFont typeface="Calibri"/>
              <a:buAutoNum type="arabicPeriod"/>
            </a:pPr>
            <a:r>
              <a:rPr lang="en-US"/>
              <a:t>Read the words on p. 43 of the Student Interactive with students and discuss their meanings. Point out the words prepared and unprepared. Ask what word parts have been added to the word prepare.</a:t>
            </a:r>
            <a:endParaRPr/>
          </a:p>
          <a:p>
            <a:pPr indent="-201168" lvl="0" marL="201168" rtl="0" algn="l">
              <a:lnSpc>
                <a:spcPct val="100000"/>
              </a:lnSpc>
              <a:spcBef>
                <a:spcPts val="0"/>
              </a:spcBef>
              <a:spcAft>
                <a:spcPts val="0"/>
              </a:spcAft>
              <a:buSzPts val="1200"/>
              <a:buFont typeface="Calibri"/>
              <a:buAutoNum type="arabicPeriod"/>
            </a:pPr>
            <a:r>
              <a:rPr lang="en-US"/>
              <a:t>Read aloud the sentence on p. 43 and guide students to complete the sentence with the correct word.</a:t>
            </a:r>
            <a:endParaRPr i="1">
              <a:latin typeface="Calibri"/>
              <a:ea typeface="Calibri"/>
              <a:cs typeface="Calibri"/>
              <a:sym typeface="Calibri"/>
            </a:endParaRPr>
          </a:p>
        </p:txBody>
      </p:sp>
      <p:sp>
        <p:nvSpPr>
          <p:cNvPr id="270" name="Google Shape;27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today they are going to practice writing the numerals 3 and 4. Point to the first numeral on the classroom number line and count chorally until you reach the number 3 and then 4</a:t>
            </a:r>
            <a:r>
              <a:rPr b="0" i="0" lang="en-US" sz="1200" u="none" strike="noStrike">
                <a:latin typeface="Calibri"/>
                <a:ea typeface="Calibri"/>
                <a:cs typeface="Calibri"/>
                <a:sym typeface="Calibri"/>
              </a:rPr>
              <a: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Model writing the numeral 3. Have students practice writing the numeral 3 in the air with their finger. Repeat with the numeral 4</a:t>
            </a:r>
            <a:r>
              <a:rPr b="0" i="0" lang="en-US" sz="1200" u="none" strike="noStrike">
                <a:latin typeface="Calibri"/>
                <a:ea typeface="Calibri"/>
                <a:cs typeface="Calibri"/>
                <a:sym typeface="Calibri"/>
              </a:rPr>
              <a:t>.</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use Handwriting p. 268 in the Resource Download Center to practice writing 3 and 4</a:t>
            </a:r>
            <a:r>
              <a:rPr b="0" i="0" lang="en-US" sz="1200" u="none" strike="noStrike">
                <a:latin typeface="Calibri"/>
                <a:ea typeface="Calibri"/>
                <a:cs typeface="Calibri"/>
                <a:sym typeface="Calibri"/>
              </a:rPr>
              <a:t>. </a:t>
            </a:r>
            <a:r>
              <a:rPr b="1" i="0" lang="en-US" sz="1200" u="none" strike="noStrike">
                <a:latin typeface="Calibri"/>
                <a:ea typeface="Calibri"/>
                <a:cs typeface="Calibri"/>
                <a:sym typeface="Calibri"/>
              </a:rPr>
              <a:t>Click path: Realize -&gt; Table of Contents -&gt; Resource Download Center -&gt; Handwriting Practice -&gt; U5W1L1 Handwriting Practice </a:t>
            </a:r>
            <a:endParaRPr b="1" sz="1200">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latin typeface="Calibri"/>
              <a:ea typeface="Calibri"/>
              <a:cs typeface="Calibri"/>
              <a:sym typeface="Calibri"/>
            </a:endParaRPr>
          </a:p>
        </p:txBody>
      </p:sp>
      <p:sp>
        <p:nvSpPr>
          <p:cNvPr id="285" name="Google Shape;28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Question and answer books are a form of literary nonfiction. They are based on real-life topics, usually science, math, history, or social studies. Question and answer books:</a:t>
            </a:r>
            <a:endParaRPr/>
          </a:p>
          <a:p>
            <a:pPr indent="-304800" lvl="0" marL="914400" rtl="0" algn="l">
              <a:lnSpc>
                <a:spcPct val="100000"/>
              </a:lnSpc>
              <a:spcBef>
                <a:spcPts val="0"/>
              </a:spcBef>
              <a:spcAft>
                <a:spcPts val="0"/>
              </a:spcAft>
              <a:buSzPts val="1200"/>
              <a:buChar char="●"/>
            </a:pPr>
            <a:r>
              <a:rPr lang="en-US"/>
              <a:t>answer more than one question about the same topic.</a:t>
            </a:r>
            <a:endParaRPr/>
          </a:p>
          <a:p>
            <a:pPr indent="-304800" lvl="0" marL="914400" rtl="0" algn="l">
              <a:lnSpc>
                <a:spcPct val="100000"/>
              </a:lnSpc>
              <a:spcBef>
                <a:spcPts val="0"/>
              </a:spcBef>
              <a:spcAft>
                <a:spcPts val="0"/>
              </a:spcAft>
              <a:buSzPts val="1200"/>
              <a:buChar char="●"/>
            </a:pPr>
            <a:r>
              <a:rPr lang="en-US"/>
              <a:t>include questions that start with who, what, where, when, why, or how.</a:t>
            </a:r>
            <a:endParaRPr/>
          </a:p>
          <a:p>
            <a:pPr indent="-304800" lvl="0" marL="914400" rtl="0" algn="l">
              <a:lnSpc>
                <a:spcPct val="100000"/>
              </a:lnSpc>
              <a:spcBef>
                <a:spcPts val="0"/>
              </a:spcBef>
              <a:spcAft>
                <a:spcPts val="0"/>
              </a:spcAft>
              <a:buSzPts val="1200"/>
              <a:buChar char="●"/>
            </a:pPr>
            <a:r>
              <a:rPr lang="en-US"/>
              <a:t>provide answers to help the reader better understand the topic.</a:t>
            </a:r>
            <a:endParaRPr/>
          </a:p>
          <a:p>
            <a:pPr indent="-201168" lvl="0" marL="201168" rtl="0" algn="l">
              <a:lnSpc>
                <a:spcPct val="100000"/>
              </a:lnSpc>
              <a:spcBef>
                <a:spcPts val="0"/>
              </a:spcBef>
              <a:spcAft>
                <a:spcPts val="0"/>
              </a:spcAft>
              <a:buSzPts val="1200"/>
              <a:buFont typeface="Calibri"/>
              <a:buAutoNum type="arabicPeriod"/>
            </a:pPr>
            <a:r>
              <a:rPr lang="en-US"/>
              <a:t>Inform students that they will be exploring question and answer books over the next few days to prepare them to write their own. Choose a stack book. Read aloud the book to students, showing them where the questions and answers are on each page. Point out how the questions and answers are differentiated (bold, color, placement, etc.). When reading a question and answer book, emphasize the question words. </a:t>
            </a:r>
            <a:endParaRPr/>
          </a:p>
          <a:p>
            <a:pPr indent="-201168" lvl="0" marL="201168" rtl="0" algn="l">
              <a:lnSpc>
                <a:spcPct val="100000"/>
              </a:lnSpc>
              <a:spcBef>
                <a:spcPts val="0"/>
              </a:spcBef>
              <a:spcAft>
                <a:spcPts val="0"/>
              </a:spcAft>
              <a:buSzPts val="1200"/>
              <a:buFont typeface="Calibri"/>
              <a:buAutoNum type="arabicPeriod"/>
            </a:pPr>
            <a:r>
              <a:rPr lang="en-US"/>
              <a:t>Use the following questions to prompt a discussion.</a:t>
            </a:r>
            <a:endParaRPr/>
          </a:p>
          <a:p>
            <a:pPr indent="-304800" lvl="0" marL="914400" rtl="0" algn="l">
              <a:lnSpc>
                <a:spcPct val="100000"/>
              </a:lnSpc>
              <a:spcBef>
                <a:spcPts val="0"/>
              </a:spcBef>
              <a:spcAft>
                <a:spcPts val="0"/>
              </a:spcAft>
              <a:buSzPts val="1200"/>
              <a:buChar char="●"/>
            </a:pPr>
            <a:r>
              <a:rPr i="1" lang="en-US"/>
              <a:t>What topic does this book tell about</a:t>
            </a:r>
            <a:r>
              <a:rPr i="1" lang="en-US">
                <a:latin typeface="Arial"/>
                <a:ea typeface="Arial"/>
                <a:cs typeface="Arial"/>
                <a:sym typeface="Arial"/>
              </a:rPr>
              <a:t>?</a:t>
            </a:r>
            <a:endParaRPr>
              <a:latin typeface="Arial"/>
              <a:ea typeface="Arial"/>
              <a:cs typeface="Arial"/>
              <a:sym typeface="Arial"/>
            </a:endParaRPr>
          </a:p>
          <a:p>
            <a:pPr indent="-304800" lvl="0" marL="914400" rtl="0" algn="l">
              <a:lnSpc>
                <a:spcPct val="100000"/>
              </a:lnSpc>
              <a:spcBef>
                <a:spcPts val="0"/>
              </a:spcBef>
              <a:spcAft>
                <a:spcPts val="0"/>
              </a:spcAft>
              <a:buSzPts val="1200"/>
              <a:buChar char="●"/>
            </a:pPr>
            <a:r>
              <a:rPr i="1" lang="en-US"/>
              <a:t>Why did the author use questions and answers to tell about this topic</a:t>
            </a:r>
            <a:r>
              <a:rPr i="1" lang="en-US">
                <a:latin typeface="Arial"/>
                <a:ea typeface="Arial"/>
                <a:cs typeface="Arial"/>
                <a:sym typeface="Arial"/>
              </a:rPr>
              <a:t>?</a:t>
            </a:r>
            <a:endParaRPr>
              <a:latin typeface="Arial"/>
              <a:ea typeface="Arial"/>
              <a:cs typeface="Arial"/>
              <a:sym typeface="Arial"/>
            </a:endParaRPr>
          </a:p>
          <a:p>
            <a:pPr indent="-304800" lvl="0" marL="914400" rtl="0" algn="l">
              <a:lnSpc>
                <a:spcPct val="100000"/>
              </a:lnSpc>
              <a:spcBef>
                <a:spcPts val="0"/>
              </a:spcBef>
              <a:spcAft>
                <a:spcPts val="0"/>
              </a:spcAft>
              <a:buSzPts val="1200"/>
              <a:buChar char="●"/>
            </a:pPr>
            <a:r>
              <a:rPr i="1" lang="en-US"/>
              <a:t>How do the pictures tell about the questions and answers</a:t>
            </a:r>
            <a:r>
              <a:rPr i="1" lang="en-US">
                <a:latin typeface="Arial"/>
                <a:ea typeface="Arial"/>
                <a:cs typeface="Arial"/>
                <a:sym typeface="Arial"/>
              </a:rPr>
              <a:t>?</a:t>
            </a:r>
            <a:endParaRPr>
              <a:latin typeface="Arial"/>
              <a:ea typeface="Arial"/>
              <a:cs typeface="Arial"/>
              <a:sym typeface="Arial"/>
            </a:endParaRPr>
          </a:p>
          <a:p>
            <a:pPr indent="-201168" lvl="0" marL="201168" rtl="0" algn="l">
              <a:lnSpc>
                <a:spcPct val="100000"/>
              </a:lnSpc>
              <a:spcBef>
                <a:spcPts val="0"/>
              </a:spcBef>
              <a:spcAft>
                <a:spcPts val="0"/>
              </a:spcAft>
              <a:buSzPts val="1200"/>
              <a:buFont typeface="Calibri"/>
              <a:buAutoNum type="arabicPeriod"/>
            </a:pPr>
            <a:r>
              <a:rPr lang="en-US"/>
              <a:t>Direct students to p. 47 in the Student Interactive. Use this page to talk about the elements in a question and answer book. As time allows, read additional stack books.</a:t>
            </a:r>
            <a:endParaRPr b="0" i="1" u="none" strike="noStrike">
              <a:solidFill>
                <a:srgbClr val="373536"/>
              </a:solidFill>
              <a:latin typeface="Calibri"/>
              <a:ea typeface="Calibri"/>
              <a:cs typeface="Calibri"/>
              <a:sym typeface="Calibri"/>
            </a:endParaRPr>
          </a:p>
        </p:txBody>
      </p:sp>
      <p:sp>
        <p:nvSpPr>
          <p:cNvPr id="298" name="Google Shape;29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If students need more time to develop their understanding of the question and answer format, they should read additional stack books.</a:t>
            </a:r>
            <a:endParaRPr/>
          </a:p>
          <a:p>
            <a:pPr indent="-201168" lvl="0" marL="201168"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304800" lvl="0" marL="914400" rtl="0" algn="l">
              <a:lnSpc>
                <a:spcPct val="100000"/>
              </a:lnSpc>
              <a:spcBef>
                <a:spcPts val="0"/>
              </a:spcBef>
              <a:spcAft>
                <a:spcPts val="0"/>
              </a:spcAft>
              <a:buSzPts val="1200"/>
              <a:buChar char="●"/>
            </a:pPr>
            <a:r>
              <a:rPr b="1" lang="en-US"/>
              <a:t>Modeled </a:t>
            </a:r>
            <a:r>
              <a:rPr lang="en-US"/>
              <a:t>- Show a stack text and think aloud to identify elements of a question and answer book.</a:t>
            </a:r>
            <a:endParaRPr/>
          </a:p>
          <a:p>
            <a:pPr indent="-304800" lvl="0" marL="914400" rtl="0" algn="l">
              <a:lnSpc>
                <a:spcPct val="100000"/>
              </a:lnSpc>
              <a:spcBef>
                <a:spcPts val="0"/>
              </a:spcBef>
              <a:spcAft>
                <a:spcPts val="0"/>
              </a:spcAft>
              <a:buSzPts val="1200"/>
              <a:buChar char="●"/>
            </a:pPr>
            <a:r>
              <a:rPr b="1" lang="en-US"/>
              <a:t>Shared</a:t>
            </a:r>
            <a:r>
              <a:rPr lang="en-US"/>
              <a:t> - Have students choose a stack text to identify the elements of a question and answer book.</a:t>
            </a:r>
            <a:endParaRPr/>
          </a:p>
          <a:p>
            <a:pPr indent="-304800" lvl="0" marL="914400" rtl="0" algn="l">
              <a:lnSpc>
                <a:spcPct val="100000"/>
              </a:lnSpc>
              <a:spcBef>
                <a:spcPts val="0"/>
              </a:spcBef>
              <a:spcAft>
                <a:spcPts val="0"/>
              </a:spcAft>
              <a:buSzPts val="1200"/>
              <a:buChar char="●"/>
            </a:pPr>
            <a:r>
              <a:rPr b="1" lang="en-US"/>
              <a:t>Guided</a:t>
            </a:r>
            <a:r>
              <a:rPr lang="en-US"/>
              <a:t> - Use a stack text to provide explicit instruction on why authors write question and answer books.</a:t>
            </a:r>
            <a:endParaRPr/>
          </a:p>
          <a:p>
            <a:pPr indent="-201168" lvl="0" marL="201168" rtl="0" algn="l">
              <a:lnSpc>
                <a:spcPct val="100000"/>
              </a:lnSpc>
              <a:spcBef>
                <a:spcPts val="0"/>
              </a:spcBef>
              <a:spcAft>
                <a:spcPts val="0"/>
              </a:spcAft>
              <a:buSzPts val="1200"/>
              <a:buFont typeface="Calibri"/>
              <a:buAutoNum type="arabicPeriod"/>
            </a:pPr>
            <a:r>
              <a:rPr lang="en-US"/>
              <a:t>If students demonstrate understanding, they may transition to writing a book of their own.</a:t>
            </a:r>
            <a:endParaRPr/>
          </a:p>
          <a:p>
            <a:pPr indent="-201168" lvl="0" marL="201168" rtl="0" algn="l">
              <a:lnSpc>
                <a:spcPct val="100000"/>
              </a:lnSpc>
              <a:spcBef>
                <a:spcPts val="0"/>
              </a:spcBef>
              <a:spcAft>
                <a:spcPts val="0"/>
              </a:spcAft>
              <a:buSzPts val="1200"/>
              <a:buFont typeface="Calibri"/>
              <a:buAutoNum type="arabicPeriod"/>
            </a:pPr>
            <a:r>
              <a:rPr lang="en-US"/>
              <a:t>Call on a few students to share what they noticed about question and answer books.</a:t>
            </a:r>
            <a:endParaRPr b="0" i="0" u="none" strike="noStrike">
              <a:solidFill>
                <a:srgbClr val="000000"/>
              </a:solidFill>
              <a:latin typeface="Calibri"/>
              <a:ea typeface="Calibri"/>
              <a:cs typeface="Calibri"/>
              <a:sym typeface="Calibri"/>
            </a:endParaRPr>
          </a:p>
          <a:p>
            <a:pPr indent="-155448" lvl="0" marL="201168"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311" name="Google Shape;31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Tap</a:t>
            </a:r>
            <a:r>
              <a:rPr lang="en-US"/>
              <a:t> your forehead.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man wore a </a:t>
            </a:r>
            <a:r>
              <a:rPr b="1" lang="en-US"/>
              <a:t>hat</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t>
            </a:r>
            <a:r>
              <a:rPr b="1" lang="en-US"/>
              <a:t>saw</a:t>
            </a:r>
            <a:r>
              <a:rPr lang="en-US"/>
              <a:t> a good movie.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Jay pets the </a:t>
            </a:r>
            <a:r>
              <a:rPr b="1" lang="en-US"/>
              <a:t>cat</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Do </a:t>
            </a:r>
            <a:r>
              <a:rPr b="1" lang="en-US"/>
              <a:t>not</a:t>
            </a:r>
            <a:r>
              <a:rPr lang="en-US"/>
              <a:t> kick the ball.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What do you want to </a:t>
            </a:r>
            <a:r>
              <a:rPr b="1" lang="en-US"/>
              <a:t>be</a:t>
            </a:r>
            <a:r>
              <a:rPr lang="en-US"/>
              <a:t> when you grow up?</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324" name="Google Shape;32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Clr>
                <a:schemeClr val="dk1"/>
              </a:buClr>
              <a:buSzPts val="1200"/>
              <a:buFont typeface="Calibri"/>
              <a:buAutoNum type="arabicPeriod"/>
            </a:pPr>
            <a:r>
              <a:rPr lang="en-US"/>
              <a:t>Remind students of the question words who, what, when, where, why, and how. </a:t>
            </a:r>
            <a:endParaRPr/>
          </a:p>
          <a:p>
            <a:pPr indent="-201168" lvl="0" marL="201168" rtl="0" algn="l">
              <a:lnSpc>
                <a:spcPct val="100000"/>
              </a:lnSpc>
              <a:spcBef>
                <a:spcPts val="0"/>
              </a:spcBef>
              <a:spcAft>
                <a:spcPts val="0"/>
              </a:spcAft>
              <a:buClr>
                <a:schemeClr val="dk1"/>
              </a:buClr>
              <a:buSzPts val="1200"/>
              <a:buFont typeface="Calibri"/>
              <a:buAutoNum type="arabicPeriod"/>
            </a:pPr>
            <a:r>
              <a:rPr lang="en-US"/>
              <a:t>Tell students that questions often begin with one of these question words. Work with the class to create a question for each of the question words. </a:t>
            </a:r>
            <a:endParaRPr/>
          </a:p>
          <a:p>
            <a:pPr indent="-201168" lvl="0" marL="201168" rtl="0" algn="l">
              <a:lnSpc>
                <a:spcPct val="100000"/>
              </a:lnSpc>
              <a:spcBef>
                <a:spcPts val="0"/>
              </a:spcBef>
              <a:spcAft>
                <a:spcPts val="0"/>
              </a:spcAft>
              <a:buClr>
                <a:schemeClr val="dk1"/>
              </a:buClr>
              <a:buSzPts val="1200"/>
              <a:buFont typeface="Calibri"/>
              <a:buAutoNum type="arabicPeriod"/>
            </a:pPr>
            <a:r>
              <a:rPr lang="en-US"/>
              <a:t>Write the six question words on index cards. Have students take turns pulling a card and asking you a question beginning with the question word.</a:t>
            </a:r>
            <a:endParaRPr b="0" i="0" sz="1800" u="none" strike="noStrike">
              <a:latin typeface="Calibri"/>
              <a:ea typeface="Calibri"/>
              <a:cs typeface="Calibri"/>
              <a:sym typeface="Calibri"/>
            </a:endParaRPr>
          </a:p>
        </p:txBody>
      </p:sp>
      <p:sp>
        <p:nvSpPr>
          <p:cNvPr id="341" name="Google Shape;34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Clr>
                <a:schemeClr val="dk1"/>
              </a:buClr>
              <a:buSzPts val="1200"/>
              <a:buFont typeface="Calibri"/>
              <a:buAutoNum type="arabicPeriod"/>
            </a:pPr>
            <a:r>
              <a:rPr lang="en-US"/>
              <a:t>Hold up the fox Picture Card. </a:t>
            </a:r>
            <a:r>
              <a:rPr i="1" lang="en-US"/>
              <a:t>This is a picture of a fox. Listen to the sounds in the word: /f/ /o/ /ks/. I hear the sound /o/ in the middle of fox. Say the sound /o/ with me</a:t>
            </a:r>
            <a:r>
              <a:rPr lang="en-US"/>
              <a:t>. Turn the card over. Remind students that the sound /o/ is spelled o.</a:t>
            </a:r>
            <a:endParaRPr/>
          </a:p>
          <a:p>
            <a:pPr indent="-201168" lvl="0" marL="201168" rtl="0" algn="l">
              <a:lnSpc>
                <a:spcPct val="100000"/>
              </a:lnSpc>
              <a:spcBef>
                <a:spcPts val="0"/>
              </a:spcBef>
              <a:spcAft>
                <a:spcPts val="0"/>
              </a:spcAft>
              <a:buClr>
                <a:schemeClr val="dk1"/>
              </a:buClr>
              <a:buSzPts val="1200"/>
              <a:buFont typeface="Calibri"/>
              <a:buAutoNum type="arabicPeriod"/>
            </a:pPr>
            <a:r>
              <a:rPr lang="en-US"/>
              <a:t>Hold up the nose Picture Card. </a:t>
            </a:r>
            <a:r>
              <a:rPr i="1" lang="en-US"/>
              <a:t>This is a picture of a nose. Listen to the sounds in the word: /n/ /ō/ /z/. I hear the sound /ō/ in the middle of nose. Say the sound /ō/ with me</a:t>
            </a:r>
            <a:r>
              <a:rPr lang="en-US"/>
              <a:t>. Turn the card over. Remind students that the sound /ō/ is spelled o_e.</a:t>
            </a:r>
            <a:endParaRPr/>
          </a:p>
          <a:p>
            <a:pPr indent="-201168" lvl="0" marL="201168" rtl="0" algn="l">
              <a:lnSpc>
                <a:spcPct val="100000"/>
              </a:lnSpc>
              <a:spcBef>
                <a:spcPts val="0"/>
              </a:spcBef>
              <a:spcAft>
                <a:spcPts val="0"/>
              </a:spcAft>
              <a:buClr>
                <a:schemeClr val="dk1"/>
              </a:buClr>
              <a:buSzPts val="1200"/>
              <a:buFont typeface="Calibri"/>
              <a:buAutoNum type="arabicPeriod"/>
            </a:pPr>
            <a:r>
              <a:rPr lang="en-US"/>
              <a:t>Display the letter o and the vowel pattern o_e. Point to the letter o and the pattern o_e. </a:t>
            </a:r>
            <a:r>
              <a:rPr i="1" lang="en-US"/>
              <a:t>Listen carefully to the following words: tone, top. What sound is in the middle of each word</a:t>
            </a:r>
            <a:r>
              <a:rPr i="1" lang="en-US">
                <a:latin typeface="Arial"/>
                <a:ea typeface="Arial"/>
                <a:cs typeface="Arial"/>
                <a:sym typeface="Arial"/>
              </a:rPr>
              <a:t>?</a:t>
            </a:r>
            <a:r>
              <a:rPr i="1" lang="en-US"/>
              <a:t> Listen again: tone, top</a:t>
            </a:r>
            <a:r>
              <a:rPr lang="en-US"/>
              <a:t>. Have a volunteer identify the sound in the middle of each word. </a:t>
            </a:r>
            <a:r>
              <a:rPr b="1" lang="en-US"/>
              <a:t>Click path -&gt; Table of Contents -&gt; Unit 5 Week 1 Informational Text -&gt; Lesson 2</a:t>
            </a:r>
            <a:endParaRPr/>
          </a:p>
          <a:p>
            <a:pPr indent="0" lvl="0" marL="457200" rtl="0" algn="l">
              <a:lnSpc>
                <a:spcPct val="100000"/>
              </a:lnSpc>
              <a:spcBef>
                <a:spcPts val="0"/>
              </a:spcBef>
              <a:spcAft>
                <a:spcPts val="0"/>
              </a:spcAft>
              <a:buNone/>
            </a:pPr>
            <a:r>
              <a:t/>
            </a:r>
            <a:endParaRPr i="1"/>
          </a:p>
        </p:txBody>
      </p:sp>
      <p:sp>
        <p:nvSpPr>
          <p:cNvPr id="368" name="Google Shape;36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4216" lvl="0" marL="201168" rtl="0" algn="l">
              <a:spcBef>
                <a:spcPts val="0"/>
              </a:spcBef>
              <a:spcAft>
                <a:spcPts val="0"/>
              </a:spcAft>
              <a:buSzPts val="1200"/>
              <a:buFont typeface="Calibri"/>
              <a:buAutoNum type="arabicPeriod"/>
            </a:pPr>
            <a:r>
              <a:rPr lang="en-US"/>
              <a:t>Have students turn to p. 17 in the Student Interactive. </a:t>
            </a:r>
            <a:r>
              <a:rPr i="1" lang="en-US"/>
              <a:t>Listen carefully as I say the sounds: /o/ /o/ /o/; /ō/ /ō/ /ō/. Now let’s look at the first picture and read the sentence. What word finishes the sentence</a:t>
            </a:r>
            <a:r>
              <a:rPr i="1" lang="en-US">
                <a:latin typeface="Arial"/>
                <a:ea typeface="Arial"/>
                <a:cs typeface="Arial"/>
                <a:sym typeface="Arial"/>
              </a:rPr>
              <a:t>?</a:t>
            </a:r>
            <a:r>
              <a:rPr i="1" lang="en-US"/>
              <a:t> Let’s circle the word</a:t>
            </a:r>
            <a:r>
              <a:rPr lang="en-US"/>
              <a:t>. Guide students as they circle robe. Have students tell you the vowel sound in robe and how it is spelled. (/ō/; o_e)</a:t>
            </a:r>
            <a:endParaRPr/>
          </a:p>
          <a:p>
            <a:pPr indent="-201168" lvl="0" marL="201168" marR="0" rtl="0" algn="l">
              <a:lnSpc>
                <a:spcPct val="100000"/>
              </a:lnSpc>
              <a:spcBef>
                <a:spcPts val="0"/>
              </a:spcBef>
              <a:spcAft>
                <a:spcPts val="0"/>
              </a:spcAft>
              <a:buClr>
                <a:srgbClr val="000000"/>
              </a:buClr>
              <a:buSzPts val="1200"/>
              <a:buFont typeface="Calibri"/>
              <a:buAutoNum type="arabicPeriod"/>
            </a:pPr>
            <a:r>
              <a:rPr lang="en-US"/>
              <a:t>Have students complete p. 17 in the Student Interactive.</a:t>
            </a:r>
            <a:endParaRPr b="1">
              <a:latin typeface="Calibri"/>
              <a:ea typeface="Calibri"/>
              <a:cs typeface="Calibri"/>
              <a:sym typeface="Calibri"/>
            </a:endParaRPr>
          </a:p>
        </p:txBody>
      </p:sp>
      <p:sp>
        <p:nvSpPr>
          <p:cNvPr id="382" name="Google Shape;38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high frequency words are words that they will hear and see over and over in texts. </a:t>
            </a:r>
            <a:endParaRPr/>
          </a:p>
          <a:p>
            <a:pPr indent="-228600" lvl="0" marL="228600" rtl="0" algn="l">
              <a:lnSpc>
                <a:spcPct val="100000"/>
              </a:lnSpc>
              <a:spcBef>
                <a:spcPts val="0"/>
              </a:spcBef>
              <a:spcAft>
                <a:spcPts val="0"/>
              </a:spcAft>
              <a:buSzPts val="1200"/>
              <a:buFont typeface="Calibri"/>
              <a:buAutoNum type="arabicPeriod"/>
            </a:pPr>
            <a:r>
              <a:rPr lang="en-US"/>
              <a:t>Write and read the words </a:t>
            </a:r>
            <a:r>
              <a:rPr i="1" lang="en-US"/>
              <a:t>be, saw, and our</a:t>
            </a:r>
            <a:r>
              <a:rPr lang="en-US"/>
              <a:t>. </a:t>
            </a:r>
            <a:endParaRPr/>
          </a:p>
          <a:p>
            <a:pPr indent="-228600" lvl="0" marL="228600" rtl="0" algn="l">
              <a:lnSpc>
                <a:spcPct val="100000"/>
              </a:lnSpc>
              <a:spcBef>
                <a:spcPts val="0"/>
              </a:spcBef>
              <a:spcAft>
                <a:spcPts val="0"/>
              </a:spcAft>
              <a:buSzPts val="1200"/>
              <a:buFont typeface="Calibri"/>
              <a:buAutoNum type="arabicPeriod"/>
            </a:pPr>
            <a:r>
              <a:rPr lang="en-US"/>
              <a:t>Have students repeat the words after you. </a:t>
            </a:r>
            <a:endParaRPr/>
          </a:p>
          <a:p>
            <a:pPr indent="-228600" lvl="0" marL="228600" rtl="0" algn="l">
              <a:lnSpc>
                <a:spcPct val="100000"/>
              </a:lnSpc>
              <a:spcBef>
                <a:spcPts val="0"/>
              </a:spcBef>
              <a:spcAft>
                <a:spcPts val="0"/>
              </a:spcAft>
              <a:buSzPts val="1200"/>
              <a:buFont typeface="Calibri"/>
              <a:buAutoNum type="arabicPeriod"/>
            </a:pPr>
            <a:r>
              <a:rPr lang="en-US"/>
              <a:t>Have students spell each word, clapping as they say each letter.</a:t>
            </a:r>
            <a:endParaRPr/>
          </a:p>
        </p:txBody>
      </p:sp>
      <p:sp>
        <p:nvSpPr>
          <p:cNvPr id="395" name="Google Shape;39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Tell students that before you read, you will look at some of the words they will see in the text. Introduce the words </a:t>
            </a:r>
            <a:r>
              <a:rPr i="1" lang="en-US"/>
              <a:t>weather,</a:t>
            </a:r>
            <a:r>
              <a:rPr lang="en-US"/>
              <a:t> </a:t>
            </a:r>
            <a:r>
              <a:rPr i="1" lang="en-US"/>
              <a:t>rainy</a:t>
            </a:r>
            <a:r>
              <a:rPr lang="en-US"/>
              <a:t>, </a:t>
            </a:r>
            <a:r>
              <a:rPr i="1" lang="en-US"/>
              <a:t>windy</a:t>
            </a:r>
            <a:r>
              <a:rPr lang="en-US"/>
              <a:t>, and </a:t>
            </a:r>
            <a:r>
              <a:rPr i="1" lang="en-US"/>
              <a:t>snow </a:t>
            </a:r>
            <a:r>
              <a:rPr lang="en-US"/>
              <a:t>on p. 28 of the Student Interactive.</a:t>
            </a:r>
            <a:endParaRPr/>
          </a:p>
          <a:p>
            <a:pPr indent="-201168" lvl="0" marL="201168" rtl="0" algn="l">
              <a:lnSpc>
                <a:spcPct val="100000"/>
              </a:lnSpc>
              <a:spcBef>
                <a:spcPts val="0"/>
              </a:spcBef>
              <a:spcAft>
                <a:spcPts val="0"/>
              </a:spcAft>
              <a:buSzPts val="1200"/>
              <a:buFont typeface="Calibri"/>
              <a:buAutoNum type="arabicPeriod"/>
            </a:pPr>
            <a:r>
              <a:rPr lang="en-US"/>
              <a:t>Have students share what they already know about the words. Have students use the vocabulary to tell about today’s weather.</a:t>
            </a:r>
            <a:endParaRPr/>
          </a:p>
          <a:p>
            <a:pPr indent="-201168" lvl="0" marL="201168" rtl="0" algn="l">
              <a:lnSpc>
                <a:spcPct val="100000"/>
              </a:lnSpc>
              <a:spcBef>
                <a:spcPts val="0"/>
              </a:spcBef>
              <a:spcAft>
                <a:spcPts val="0"/>
              </a:spcAft>
              <a:buSzPts val="1200"/>
              <a:buFont typeface="Calibri"/>
              <a:buAutoNum type="arabicPeriod"/>
            </a:pPr>
            <a:r>
              <a:rPr lang="en-US"/>
              <a:t>Suggest that students look for these words as you read.</a:t>
            </a:r>
            <a:endParaRPr i="0" sz="1200">
              <a:latin typeface="Calibri"/>
              <a:ea typeface="Calibri"/>
              <a:cs typeface="Calibri"/>
              <a:sym typeface="Calibri"/>
            </a:endParaRPr>
          </a:p>
        </p:txBody>
      </p:sp>
      <p:sp>
        <p:nvSpPr>
          <p:cNvPr id="408" name="Google Shape;40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Clr>
                <a:srgbClr val="373536"/>
              </a:buClr>
              <a:buSzPts val="1200"/>
              <a:buFont typeface="Calibri"/>
              <a:buAutoNum type="arabicPeriod"/>
            </a:pPr>
            <a:r>
              <a:rPr lang="en-US"/>
              <a:t>Discuss the First Read Strategies. Have students establish a purpose for reading by telling you why they want to read this text. For example, they can read to learn about what the weather is like in other places.</a:t>
            </a:r>
            <a:endParaRPr/>
          </a:p>
          <a:p>
            <a:pPr indent="-201168" lvl="0" marL="201168" rtl="0" algn="l">
              <a:lnSpc>
                <a:spcPct val="100000"/>
              </a:lnSpc>
              <a:spcBef>
                <a:spcPts val="0"/>
              </a:spcBef>
              <a:spcAft>
                <a:spcPts val="0"/>
              </a:spcAft>
              <a:buClr>
                <a:srgbClr val="373536"/>
              </a:buClr>
              <a:buSzPts val="1200"/>
              <a:buFont typeface="Calibri"/>
              <a:buAutoNum type="arabicPeriod"/>
            </a:pPr>
            <a:r>
              <a:rPr lang="en-US"/>
              <a:t>First Read Strategies</a:t>
            </a:r>
            <a:endParaRPr/>
          </a:p>
          <a:p>
            <a:pPr indent="-304800" lvl="0" marL="914400" rtl="0" algn="l">
              <a:lnSpc>
                <a:spcPct val="100000"/>
              </a:lnSpc>
              <a:spcBef>
                <a:spcPts val="0"/>
              </a:spcBef>
              <a:spcAft>
                <a:spcPts val="0"/>
              </a:spcAft>
              <a:buSzPts val="1200"/>
              <a:buChar char="●"/>
            </a:pPr>
            <a:r>
              <a:rPr lang="en-US"/>
              <a:t>READ Read or listen to the text. Try to focus on what the text is about. </a:t>
            </a:r>
            <a:endParaRPr/>
          </a:p>
          <a:p>
            <a:pPr indent="-304800" lvl="0" marL="914400" rtl="0" algn="l">
              <a:lnSpc>
                <a:spcPct val="100000"/>
              </a:lnSpc>
              <a:spcBef>
                <a:spcPts val="0"/>
              </a:spcBef>
              <a:spcAft>
                <a:spcPts val="0"/>
              </a:spcAft>
              <a:buSzPts val="1200"/>
              <a:buChar char="●"/>
            </a:pPr>
            <a:r>
              <a:rPr lang="en-US"/>
              <a:t>LOOK Look at the pictures to help understand the text. </a:t>
            </a:r>
            <a:endParaRPr/>
          </a:p>
          <a:p>
            <a:pPr indent="-304800" lvl="0" marL="914400" rtl="0" algn="l">
              <a:lnSpc>
                <a:spcPct val="100000"/>
              </a:lnSpc>
              <a:spcBef>
                <a:spcPts val="0"/>
              </a:spcBef>
              <a:spcAft>
                <a:spcPts val="0"/>
              </a:spcAft>
              <a:buSzPts val="1200"/>
              <a:buChar char="●"/>
            </a:pPr>
            <a:r>
              <a:rPr lang="en-US"/>
              <a:t>ASK Ask questions about difficult or unknown words and phrases. </a:t>
            </a:r>
            <a:endParaRPr/>
          </a:p>
          <a:p>
            <a:pPr indent="-304800" lvl="0" marL="914400" rtl="0" algn="l">
              <a:lnSpc>
                <a:spcPct val="100000"/>
              </a:lnSpc>
              <a:spcBef>
                <a:spcPts val="0"/>
              </a:spcBef>
              <a:spcAft>
                <a:spcPts val="0"/>
              </a:spcAft>
              <a:buSzPts val="1200"/>
              <a:buChar char="●"/>
            </a:pPr>
            <a:r>
              <a:rPr lang="en-US"/>
              <a:t>TALK Guide students to talk to a partner about the text.</a:t>
            </a:r>
            <a:endParaRPr/>
          </a:p>
          <a:p>
            <a:pPr indent="-201168" lvl="0" marL="201168" rtl="0" algn="l">
              <a:lnSpc>
                <a:spcPct val="100000"/>
              </a:lnSpc>
              <a:spcBef>
                <a:spcPts val="0"/>
              </a:spcBef>
              <a:spcAft>
                <a:spcPts val="0"/>
              </a:spcAft>
              <a:buClr>
                <a:srgbClr val="373536"/>
              </a:buClr>
              <a:buSzPts val="1200"/>
              <a:buFont typeface="Calibri"/>
              <a:buAutoNum type="arabicPeriod"/>
            </a:pPr>
            <a:r>
              <a:rPr lang="en-US"/>
              <a:t>Students may read independently, in pairs, or as a class. Use the First Read notes to help them connect with the text and guide their understanding.</a:t>
            </a:r>
            <a:endParaRPr i="1" u="none" strike="noStrike">
              <a:solidFill>
                <a:srgbClr val="373536"/>
              </a:solidFill>
            </a:endParaRPr>
          </a:p>
        </p:txBody>
      </p:sp>
      <p:sp>
        <p:nvSpPr>
          <p:cNvPr id="423" name="Google Shape;42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01168" lvl="0" marL="201168" rtl="0" algn="l">
              <a:lnSpc>
                <a:spcPct val="100000"/>
              </a:lnSpc>
              <a:spcBef>
                <a:spcPts val="0"/>
              </a:spcBef>
              <a:spcAft>
                <a:spcPts val="0"/>
              </a:spcAft>
              <a:buClr>
                <a:srgbClr val="373536"/>
              </a:buClr>
              <a:buSzPts val="1200"/>
              <a:buFont typeface="Calibri"/>
              <a:buAutoNum type="arabicPeriod"/>
            </a:pPr>
            <a:r>
              <a:rPr lang="en-US"/>
              <a:t>THINK </a:t>
            </a:r>
            <a:r>
              <a:rPr i="1" lang="en-US"/>
              <a:t>ALOUD I read the phrase extreme weather, but I don’t know what it means. What can I do</a:t>
            </a:r>
            <a:r>
              <a:rPr i="1" lang="en-US">
                <a:latin typeface="Arial"/>
                <a:ea typeface="Arial"/>
                <a:cs typeface="Arial"/>
                <a:sym typeface="Arial"/>
              </a:rPr>
              <a:t>? </a:t>
            </a:r>
            <a:r>
              <a:rPr i="1" lang="en-US"/>
              <a:t>I am going to look closely at the text to see if I can figure it out. The text says some places are very cold and some places are very hot. The next page talks about very rainy and windy places. From this, I can tell that extreme weather is weather that is very difficult to live in.</a:t>
            </a:r>
            <a:endParaRPr i="1" sz="1200" u="none" strike="noStrike">
              <a:solidFill>
                <a:srgbClr val="373536"/>
              </a:solidFill>
              <a:latin typeface="Calibri"/>
              <a:ea typeface="Calibri"/>
              <a:cs typeface="Calibri"/>
              <a:sym typeface="Calibri"/>
            </a:endParaRPr>
          </a:p>
        </p:txBody>
      </p:sp>
      <p:sp>
        <p:nvSpPr>
          <p:cNvPr id="435" name="Google Shape;43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01168" lvl="0" marL="201168" rtl="0" algn="l">
              <a:lnSpc>
                <a:spcPct val="100000"/>
              </a:lnSpc>
              <a:spcBef>
                <a:spcPts val="0"/>
              </a:spcBef>
              <a:spcAft>
                <a:spcPts val="0"/>
              </a:spcAft>
              <a:buClr>
                <a:srgbClr val="373536"/>
              </a:buClr>
              <a:buSzPts val="1200"/>
              <a:buFont typeface="Calibri"/>
              <a:buAutoNum type="arabicPeriod"/>
            </a:pPr>
            <a:r>
              <a:rPr lang="en-US"/>
              <a:t>THINK </a:t>
            </a:r>
            <a:r>
              <a:rPr i="1" lang="en-US"/>
              <a:t>ALOUD I read the phrase extreme weather, but I don’t know what it means. What can I do</a:t>
            </a:r>
            <a:r>
              <a:rPr i="1" lang="en-US">
                <a:latin typeface="Arial"/>
                <a:ea typeface="Arial"/>
                <a:cs typeface="Arial"/>
                <a:sym typeface="Arial"/>
              </a:rPr>
              <a:t>?</a:t>
            </a:r>
            <a:r>
              <a:rPr i="1" lang="en-US"/>
              <a:t> I am going to look closely at the text to see if I can figure it out. The text says some places are very cold and some places are very hot. The next page talks about very rainy and windy places. From this, I can tell that extreme weather is weather that is very difficult to live in.</a:t>
            </a:r>
            <a:endParaRPr i="1" sz="1200" u="none" strike="noStrike">
              <a:solidFill>
                <a:srgbClr val="373536"/>
              </a:solidFill>
              <a:latin typeface="Calibri"/>
              <a:ea typeface="Calibri"/>
              <a:cs typeface="Calibri"/>
              <a:sym typeface="Calibri"/>
            </a:endParaRPr>
          </a:p>
        </p:txBody>
      </p:sp>
      <p:sp>
        <p:nvSpPr>
          <p:cNvPr id="448" name="Google Shape;44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01168" lvl="0" marL="201168" rtl="0" algn="l">
              <a:lnSpc>
                <a:spcPct val="100000"/>
              </a:lnSpc>
              <a:spcBef>
                <a:spcPts val="0"/>
              </a:spcBef>
              <a:spcAft>
                <a:spcPts val="0"/>
              </a:spcAft>
              <a:buClr>
                <a:srgbClr val="373536"/>
              </a:buClr>
              <a:buSzPts val="1200"/>
              <a:buFont typeface="Calibri"/>
              <a:buAutoNum type="arabicPeriod"/>
            </a:pPr>
            <a:r>
              <a:rPr lang="en-US"/>
              <a:t>THINK ALOUD </a:t>
            </a:r>
            <a:r>
              <a:rPr i="1" lang="en-US"/>
              <a:t>The text on p. 35 is about Antarctica. It says Antarctica is very windy. I can look at the picture to learn more about Antarctica. From the snow in the picture, I can tell that Antarctica is very cold.</a:t>
            </a:r>
            <a:endParaRPr i="1" sz="1200" u="none" strike="noStrike">
              <a:solidFill>
                <a:srgbClr val="373536"/>
              </a:solidFill>
              <a:latin typeface="Calibri"/>
              <a:ea typeface="Calibri"/>
              <a:cs typeface="Calibri"/>
              <a:sym typeface="Calibri"/>
            </a:endParaRPr>
          </a:p>
        </p:txBody>
      </p:sp>
      <p:sp>
        <p:nvSpPr>
          <p:cNvPr id="461" name="Google Shape;461;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Introduce the Essential Question for Unit 5: What can we learn from the weather</a:t>
            </a:r>
            <a:r>
              <a:rPr lang="en-US">
                <a:latin typeface="Arial"/>
                <a:ea typeface="Arial"/>
                <a:cs typeface="Arial"/>
                <a:sym typeface="Arial"/>
              </a:rPr>
              <a:t>? </a:t>
            </a:r>
            <a:r>
              <a:rPr lang="en-US"/>
              <a:t>Explain to students that they will read texts in the informational, poetry, and drama genres to learn about different weather that we experience. Tell them that reading texts in different genres allows them to experience different authors’ points of view about the theme.</a:t>
            </a:r>
            <a:endParaRPr/>
          </a:p>
          <a:p>
            <a:pPr indent="-228600" lvl="0" marL="228600" rtl="0" algn="l">
              <a:lnSpc>
                <a:spcPct val="100000"/>
              </a:lnSpc>
              <a:spcBef>
                <a:spcPts val="0"/>
              </a:spcBef>
              <a:spcAft>
                <a:spcPts val="0"/>
              </a:spcAft>
              <a:buSzPts val="1200"/>
              <a:buFont typeface="Calibri"/>
              <a:buAutoNum type="arabicPeriod"/>
            </a:pPr>
            <a:r>
              <a:rPr i="0" lang="en-US" sz="1200" u="none" strike="noStrike">
                <a:solidFill>
                  <a:srgbClr val="000000"/>
                </a:solidFill>
                <a:latin typeface="Calibri"/>
                <a:ea typeface="Calibri"/>
                <a:cs typeface="Calibri"/>
                <a:sym typeface="Calibri"/>
              </a:rPr>
              <a:t>Watch the Unit Video – </a:t>
            </a:r>
            <a:r>
              <a:rPr lang="en-US"/>
              <a:t>Remind students that videos are multimedia texts. This is because videos have sound and pictures. Play the Unit 5 Video. Direct students to pay attention to what they hear and see about different kinds of weather. </a:t>
            </a:r>
            <a:r>
              <a:rPr b="1" i="0" lang="en-US" sz="1200" u="none" strike="noStrike">
                <a:solidFill>
                  <a:srgbClr val="000000"/>
                </a:solidFill>
                <a:latin typeface="Calibri"/>
                <a:ea typeface="Calibri"/>
                <a:cs typeface="Calibri"/>
                <a:sym typeface="Calibri"/>
              </a:rPr>
              <a:t>Click Path: Table of Contents -&gt; Unit 5: Outside My Door-&gt; Unit 5: Introduction</a:t>
            </a:r>
            <a:endParaRPr/>
          </a:p>
          <a:p>
            <a:pPr indent="-228600" lvl="0" marL="228600" rtl="0" algn="l">
              <a:lnSpc>
                <a:spcPct val="100000"/>
              </a:lnSpc>
              <a:spcBef>
                <a:spcPts val="0"/>
              </a:spcBef>
              <a:spcAft>
                <a:spcPts val="0"/>
              </a:spcAft>
              <a:buSzPts val="1200"/>
              <a:buFont typeface="Calibri"/>
              <a:buAutoNum type="arabicPeriod"/>
            </a:pPr>
            <a:r>
              <a:rPr lang="en-US"/>
              <a:t>Have partners discuss the kinds of weather they learned about from the video. If students did not understand something in the video, have them ask a question and figure out the answer with their partner. Use the following questions to guide their discussions:</a:t>
            </a:r>
            <a:endParaRPr/>
          </a:p>
          <a:p>
            <a:pPr indent="-171450" lvl="1" marL="628650" rtl="0" algn="l">
              <a:lnSpc>
                <a:spcPct val="100000"/>
              </a:lnSpc>
              <a:spcBef>
                <a:spcPts val="0"/>
              </a:spcBef>
              <a:spcAft>
                <a:spcPts val="0"/>
              </a:spcAft>
              <a:buSzPts val="1200"/>
              <a:buFont typeface="Arial"/>
              <a:buChar char="•"/>
            </a:pPr>
            <a:r>
              <a:rPr i="1" lang="en-US"/>
              <a:t>What did you hear about weather in the video</a:t>
            </a:r>
            <a:r>
              <a:rPr i="1" lang="en-US">
                <a:latin typeface="Arial"/>
                <a:ea typeface="Arial"/>
                <a:cs typeface="Arial"/>
                <a:sym typeface="Arial"/>
              </a:rPr>
              <a:t>?</a:t>
            </a:r>
            <a:endParaRPr>
              <a:latin typeface="Arial"/>
              <a:ea typeface="Arial"/>
              <a:cs typeface="Arial"/>
              <a:sym typeface="Arial"/>
            </a:endParaRPr>
          </a:p>
          <a:p>
            <a:pPr indent="-171450" lvl="1" marL="628650" rtl="0" algn="l">
              <a:lnSpc>
                <a:spcPct val="100000"/>
              </a:lnSpc>
              <a:spcBef>
                <a:spcPts val="0"/>
              </a:spcBef>
              <a:spcAft>
                <a:spcPts val="0"/>
              </a:spcAft>
              <a:buSzPts val="1200"/>
              <a:buFont typeface="Arial"/>
              <a:buChar char="•"/>
            </a:pPr>
            <a:r>
              <a:rPr i="1" lang="en-US"/>
              <a:t>What did you see about weather in the video</a:t>
            </a:r>
            <a:r>
              <a:rPr i="1" lang="en-US">
                <a:latin typeface="Arial"/>
                <a:ea typeface="Arial"/>
                <a:cs typeface="Arial"/>
                <a:sym typeface="Arial"/>
              </a:rPr>
              <a:t>?</a:t>
            </a:r>
            <a:endParaRPr i="1">
              <a:latin typeface="Arial"/>
              <a:ea typeface="Arial"/>
              <a:cs typeface="Arial"/>
              <a:sym typeface="Arial"/>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474" name="Google Shape;474;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Use these suggestions to prompt students’ initial responses to Weather Around the World.</a:t>
            </a:r>
            <a:endParaRPr/>
          </a:p>
          <a:p>
            <a:pPr indent="-304800" lvl="0" marL="914400" rtl="0" algn="l">
              <a:lnSpc>
                <a:spcPct val="100000"/>
              </a:lnSpc>
              <a:spcBef>
                <a:spcPts val="0"/>
              </a:spcBef>
              <a:spcAft>
                <a:spcPts val="0"/>
              </a:spcAft>
              <a:buSzPts val="1200"/>
              <a:buChar char="●"/>
            </a:pPr>
            <a:r>
              <a:rPr b="1" lang="en-US"/>
              <a:t>Talk</a:t>
            </a:r>
            <a:r>
              <a:rPr lang="en-US"/>
              <a:t> Talk with a partner about what you learned from the text. What was the text mostly about</a:t>
            </a:r>
            <a:r>
              <a:rPr lang="en-US">
                <a:latin typeface="Arial"/>
                <a:ea typeface="Arial"/>
                <a:cs typeface="Arial"/>
                <a:sym typeface="Arial"/>
              </a:rPr>
              <a:t>?</a:t>
            </a:r>
            <a:r>
              <a:rPr lang="en-US"/>
              <a:t> </a:t>
            </a:r>
            <a:endParaRPr/>
          </a:p>
          <a:p>
            <a:pPr indent="-304800" lvl="0" marL="914400" rtl="0" algn="l">
              <a:lnSpc>
                <a:spcPct val="100000"/>
              </a:lnSpc>
              <a:spcBef>
                <a:spcPts val="0"/>
              </a:spcBef>
              <a:spcAft>
                <a:spcPts val="0"/>
              </a:spcAft>
              <a:buSzPts val="1200"/>
              <a:buChar char="●"/>
            </a:pPr>
            <a:r>
              <a:rPr b="1" lang="en-US"/>
              <a:t>Illustrate</a:t>
            </a:r>
            <a:r>
              <a:rPr lang="en-US"/>
              <a:t> Draw one of the places you read about. Share your drawing with a partner.</a:t>
            </a:r>
            <a:endParaRPr b="0" i="0" u="none" strike="noStrike">
              <a:solidFill>
                <a:srgbClr val="373536"/>
              </a:solidFill>
              <a:latin typeface="Calibri"/>
              <a:ea typeface="Calibri"/>
              <a:cs typeface="Calibri"/>
              <a:sym typeface="Calibri"/>
            </a:endParaRPr>
          </a:p>
        </p:txBody>
      </p:sp>
      <p:sp>
        <p:nvSpPr>
          <p:cNvPr id="486" name="Google Shape;48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The author of Weather Around the World chose certain words to tell about the weather. </a:t>
            </a:r>
            <a:endParaRPr/>
          </a:p>
          <a:p>
            <a:pPr indent="-304800" lvl="0" marL="914400" rtl="0" algn="l">
              <a:lnSpc>
                <a:spcPct val="100000"/>
              </a:lnSpc>
              <a:spcBef>
                <a:spcPts val="0"/>
              </a:spcBef>
              <a:spcAft>
                <a:spcPts val="0"/>
              </a:spcAft>
              <a:buSzPts val="1200"/>
              <a:buChar char="●"/>
            </a:pPr>
            <a:r>
              <a:rPr lang="en-US"/>
              <a:t>Read the word. </a:t>
            </a:r>
            <a:endParaRPr/>
          </a:p>
          <a:p>
            <a:pPr indent="-304800" lvl="0" marL="914400" rtl="0" algn="l">
              <a:lnSpc>
                <a:spcPct val="100000"/>
              </a:lnSpc>
              <a:spcBef>
                <a:spcPts val="0"/>
              </a:spcBef>
              <a:spcAft>
                <a:spcPts val="0"/>
              </a:spcAft>
              <a:buSzPts val="1200"/>
              <a:buChar char="●"/>
            </a:pPr>
            <a:r>
              <a:rPr lang="en-US"/>
              <a:t>Think about the meaning of the word. Use the pictures to help you visualize what the word means. </a:t>
            </a:r>
            <a:endParaRPr/>
          </a:p>
          <a:p>
            <a:pPr indent="-304800" lvl="0" marL="914400" rtl="0" algn="l">
              <a:lnSpc>
                <a:spcPct val="100000"/>
              </a:lnSpc>
              <a:spcBef>
                <a:spcPts val="0"/>
              </a:spcBef>
              <a:spcAft>
                <a:spcPts val="0"/>
              </a:spcAft>
              <a:buSzPts val="1200"/>
              <a:buChar char="●"/>
            </a:pPr>
            <a:r>
              <a:rPr lang="en-US"/>
              <a:t>Ask yourself questions, such as: Why did the author choose this word</a:t>
            </a:r>
            <a:r>
              <a:rPr lang="en-US">
                <a:latin typeface="Arial"/>
                <a:ea typeface="Arial"/>
                <a:cs typeface="Arial"/>
                <a:sym typeface="Arial"/>
              </a:rPr>
              <a:t>? </a:t>
            </a:r>
            <a:r>
              <a:rPr lang="en-US"/>
              <a:t>What does it tell about the main idea</a:t>
            </a:r>
            <a:r>
              <a:rPr lang="en-US">
                <a:latin typeface="Arial"/>
                <a:ea typeface="Arial"/>
                <a:cs typeface="Arial"/>
                <a:sym typeface="Arial"/>
              </a:rPr>
              <a:t>?</a:t>
            </a:r>
            <a:endParaRPr>
              <a:latin typeface="Arial"/>
              <a:ea typeface="Arial"/>
              <a:cs typeface="Arial"/>
              <a:sym typeface="Arial"/>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p. 38 in the Student Interactive. Model a Think Aloud for how you might draw snow</a:t>
            </a:r>
            <a:r>
              <a:rPr i="1" lang="en-US"/>
              <a:t>. Snow is white. Snow happens when it is very cold. When a lot of snow falls, it covers the grass. It usually snows in the winter when trees have no leaves. I would draw a picture to show the word snow with all white on the ground, trees without leaves, and maybe some snowflakes in the air.</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Read aloud the two words in the chart and ask students to draw pictures showing their meaning.</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practice developing vocabulary by completing p. 38 in the Student Interactive.</a:t>
            </a:r>
            <a:endParaRPr b="0" i="1" u="none" strike="noStrike">
              <a:solidFill>
                <a:srgbClr val="373536"/>
              </a:solidFill>
              <a:latin typeface="Calibri"/>
              <a:ea typeface="Calibri"/>
              <a:cs typeface="Calibri"/>
              <a:sym typeface="Calibri"/>
            </a:endParaRPr>
          </a:p>
        </p:txBody>
      </p:sp>
      <p:sp>
        <p:nvSpPr>
          <p:cNvPr id="498" name="Google Shape;498;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complete the Check for Understanding on p. 39 of the Student Interactive.</a:t>
            </a:r>
            <a:endParaRPr sz="1200">
              <a:latin typeface="Calibri"/>
              <a:ea typeface="Calibri"/>
              <a:cs typeface="Calibri"/>
              <a:sym typeface="Calibri"/>
            </a:endParaRPr>
          </a:p>
        </p:txBody>
      </p:sp>
      <p:sp>
        <p:nvSpPr>
          <p:cNvPr id="511" name="Google Shape;51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Authors choose the questions for their question and answer books by thinking about what the reader would like to know. Authors may think of the questions first or research the topic and then think about good questions that would help give the reader information about the topic.</a:t>
            </a:r>
            <a:endParaRPr/>
          </a:p>
          <a:p>
            <a:pPr indent="-228600" lvl="0" marL="228600" rtl="0" algn="l">
              <a:lnSpc>
                <a:spcPct val="100000"/>
              </a:lnSpc>
              <a:spcBef>
                <a:spcPts val="0"/>
              </a:spcBef>
              <a:spcAft>
                <a:spcPts val="0"/>
              </a:spcAft>
              <a:buSzPts val="1200"/>
              <a:buFont typeface="Calibri"/>
              <a:buAutoNum type="arabicPeriod"/>
            </a:pPr>
            <a:r>
              <a:rPr lang="en-US"/>
              <a:t>Hold up a stack text. Say: </a:t>
            </a:r>
            <a:r>
              <a:rPr i="1" lang="en-US"/>
              <a:t>This is a question and answer book. Question and answer books have two parts: questions and answers. Today we are going to talk about questions.</a:t>
            </a:r>
            <a:endParaRPr/>
          </a:p>
          <a:p>
            <a:pPr indent="-228600" lvl="0" marL="228600" rtl="0" algn="l">
              <a:lnSpc>
                <a:spcPct val="100000"/>
              </a:lnSpc>
              <a:spcBef>
                <a:spcPts val="0"/>
              </a:spcBef>
              <a:spcAft>
                <a:spcPts val="0"/>
              </a:spcAft>
              <a:buSzPts val="1200"/>
              <a:buFont typeface="Calibri"/>
              <a:buAutoNum type="arabicPeriod"/>
            </a:pPr>
            <a:r>
              <a:rPr lang="en-US"/>
              <a:t>Open to the first page that has a question on it. Point to the question. </a:t>
            </a:r>
            <a:r>
              <a:rPr i="1" lang="en-US"/>
              <a:t>This is a question. How do I know it is a question</a:t>
            </a:r>
            <a:r>
              <a:rPr i="1" lang="en-US">
                <a:latin typeface="Arial"/>
                <a:ea typeface="Arial"/>
                <a:cs typeface="Arial"/>
                <a:sym typeface="Arial"/>
              </a:rPr>
              <a:t>? </a:t>
            </a:r>
            <a:r>
              <a:rPr i="1" lang="en-US"/>
              <a:t>I know it is a question because it ends with a question mark.</a:t>
            </a:r>
            <a:r>
              <a:rPr lang="en-US"/>
              <a:t> Point to the question mark. Have volunteers draw question marks on the board. </a:t>
            </a:r>
            <a:r>
              <a:rPr b="0" i="1" lang="en-US"/>
              <a:t>This is a question mark. All questions end with a question mark. All questions also begin with certain words. Do you know what words a question might begin with</a:t>
            </a:r>
            <a:r>
              <a:rPr i="1" lang="en-US">
                <a:latin typeface="Arial"/>
                <a:ea typeface="Arial"/>
                <a:cs typeface="Arial"/>
                <a:sym typeface="Arial"/>
              </a:rPr>
              <a:t>?</a:t>
            </a:r>
            <a:endParaRPr>
              <a:latin typeface="Arial"/>
              <a:ea typeface="Arial"/>
              <a:cs typeface="Arial"/>
              <a:sym typeface="Arial"/>
            </a:endParaRPr>
          </a:p>
          <a:p>
            <a:pPr indent="-228600" lvl="0" marL="228600" rtl="0" algn="l">
              <a:lnSpc>
                <a:spcPct val="100000"/>
              </a:lnSpc>
              <a:spcBef>
                <a:spcPts val="0"/>
              </a:spcBef>
              <a:spcAft>
                <a:spcPts val="0"/>
              </a:spcAft>
              <a:buSzPts val="1200"/>
              <a:buFont typeface="Calibri"/>
              <a:buAutoNum type="arabicPeriod"/>
            </a:pPr>
            <a:r>
              <a:rPr lang="en-US"/>
              <a:t>Guide students to name the question words who, what, where, why, when, and how. As they name the words, write them on the board. Then read the stack book aloud. As you read each question, ask students what question word the author used and what punctuation mark the question ends with. </a:t>
            </a:r>
            <a:endParaRPr/>
          </a:p>
          <a:p>
            <a:pPr indent="-228600" lvl="0" marL="228600" rtl="0" algn="l">
              <a:lnSpc>
                <a:spcPct val="100000"/>
              </a:lnSpc>
              <a:spcBef>
                <a:spcPts val="0"/>
              </a:spcBef>
              <a:spcAft>
                <a:spcPts val="0"/>
              </a:spcAft>
              <a:buSzPts val="1200"/>
              <a:buFont typeface="Calibri"/>
              <a:buAutoNum type="arabicPeriod"/>
            </a:pPr>
            <a:r>
              <a:rPr lang="en-US"/>
              <a:t>Say:  </a:t>
            </a:r>
            <a:r>
              <a:rPr i="1" lang="en-US"/>
              <a:t>As you write your own questions for your question and answer book, you will begin each question with a question word and end each question with a question mark. Let’s practice writing questions.</a:t>
            </a:r>
            <a:endParaRPr/>
          </a:p>
          <a:p>
            <a:pPr indent="-228600" lvl="0" marL="228600" rtl="0" algn="l">
              <a:lnSpc>
                <a:spcPct val="100000"/>
              </a:lnSpc>
              <a:spcBef>
                <a:spcPts val="0"/>
              </a:spcBef>
              <a:spcAft>
                <a:spcPts val="0"/>
              </a:spcAft>
              <a:buSzPts val="1200"/>
              <a:buFont typeface="Calibri"/>
              <a:buAutoNum type="arabicPeriod"/>
            </a:pPr>
            <a:r>
              <a:rPr lang="en-US"/>
              <a:t>Have the class choose a topic. Ask students to come up with questions to include in a question and answer book about the topic. Write their responses on the board.</a:t>
            </a:r>
            <a:endParaRPr b="0" i="1" sz="1200" u="none" strike="noStrike">
              <a:solidFill>
                <a:srgbClr val="373536"/>
              </a:solidFill>
              <a:latin typeface="Calibri"/>
              <a:ea typeface="Calibri"/>
              <a:cs typeface="Calibri"/>
              <a:sym typeface="Calibri"/>
            </a:endParaRPr>
          </a:p>
        </p:txBody>
      </p:sp>
      <p:sp>
        <p:nvSpPr>
          <p:cNvPr id="524" name="Google Shape;524;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For students who still need help understanding the genre, provide them with more exposure to the stack books.</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Calibri"/>
              <a:buChar char="•"/>
            </a:pPr>
            <a:r>
              <a:rPr b="1" lang="en-US"/>
              <a:t>Modeled</a:t>
            </a:r>
            <a:r>
              <a:rPr lang="en-US"/>
              <a:t> - Read a stack text aloud and point out how the questions are worded in the text</a:t>
            </a:r>
            <a:endParaRPr/>
          </a:p>
          <a:p>
            <a:pPr indent="-228600" lvl="1" marL="685800" rtl="0" algn="l">
              <a:lnSpc>
                <a:spcPct val="100000"/>
              </a:lnSpc>
              <a:spcBef>
                <a:spcPts val="0"/>
              </a:spcBef>
              <a:spcAft>
                <a:spcPts val="0"/>
              </a:spcAft>
              <a:buSzPts val="1200"/>
              <a:buFont typeface="Calibri"/>
              <a:buChar char="•"/>
            </a:pPr>
            <a:r>
              <a:rPr b="1" lang="en-US"/>
              <a:t>Shared</a:t>
            </a:r>
            <a:r>
              <a:rPr lang="en-US"/>
              <a:t> - Have students read the questions aloud in a stack text to analyze how they are written</a:t>
            </a:r>
            <a:endParaRPr/>
          </a:p>
          <a:p>
            <a:pPr indent="-228600" lvl="1" marL="685800" rtl="0" algn="l">
              <a:lnSpc>
                <a:spcPct val="100000"/>
              </a:lnSpc>
              <a:spcBef>
                <a:spcPts val="0"/>
              </a:spcBef>
              <a:spcAft>
                <a:spcPts val="0"/>
              </a:spcAft>
              <a:buSzPts val="1200"/>
              <a:buFont typeface="Calibri"/>
              <a:buChar char="•"/>
            </a:pPr>
            <a:r>
              <a:rPr b="1" lang="en-US"/>
              <a:t>Guided </a:t>
            </a:r>
            <a:r>
              <a:rPr lang="en-US"/>
              <a:t>- Prompt students to think of questions readers might have about a topic.</a:t>
            </a:r>
            <a:endParaRPr/>
          </a:p>
          <a:p>
            <a:pPr indent="-228600" lvl="0" marL="228600" rtl="0" algn="l">
              <a:lnSpc>
                <a:spcPct val="100000"/>
              </a:lnSpc>
              <a:spcBef>
                <a:spcPts val="0"/>
              </a:spcBef>
              <a:spcAft>
                <a:spcPts val="0"/>
              </a:spcAft>
              <a:buSzPts val="1200"/>
              <a:buFont typeface="Calibri"/>
              <a:buAutoNum type="arabicPeriod"/>
            </a:pPr>
            <a:r>
              <a:rPr lang="en-US"/>
              <a:t>After the minilesson, allow students who show understanding to begin writing their own question and answer books.</a:t>
            </a:r>
            <a:endParaRPr/>
          </a:p>
          <a:p>
            <a:pPr indent="-228600" lvl="0" marL="228600" rtl="0" algn="l">
              <a:lnSpc>
                <a:spcPct val="100000"/>
              </a:lnSpc>
              <a:spcBef>
                <a:spcPts val="0"/>
              </a:spcBef>
              <a:spcAft>
                <a:spcPts val="0"/>
              </a:spcAft>
              <a:buSzPts val="1200"/>
              <a:buFont typeface="Calibri"/>
              <a:buAutoNum type="arabicPeriod"/>
            </a:pPr>
            <a:r>
              <a:rPr lang="en-US"/>
              <a:t>Have a few students share one question about a topic. Prompt the class to discuss the question and offer additional questions about the topic.</a:t>
            </a:r>
            <a:endParaRPr/>
          </a:p>
        </p:txBody>
      </p:sp>
      <p:sp>
        <p:nvSpPr>
          <p:cNvPr id="535" name="Google Shape;53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that words with short vowel sounds are usually spelled with a consonant-vowel-consonant, or CVC, pattern. </a:t>
            </a:r>
            <a:endParaRPr/>
          </a:p>
          <a:p>
            <a:pPr indent="-228600" lvl="0" marL="228600" rtl="0" algn="l">
              <a:lnSpc>
                <a:spcPct val="100000"/>
              </a:lnSpc>
              <a:spcBef>
                <a:spcPts val="0"/>
              </a:spcBef>
              <a:spcAft>
                <a:spcPts val="0"/>
              </a:spcAft>
              <a:buSzPts val="1200"/>
              <a:buFont typeface="Calibri"/>
              <a:buAutoNum type="arabicPeriod"/>
            </a:pPr>
            <a:r>
              <a:rPr lang="en-US"/>
              <a:t>Write or display these words: box, cot, top. Say each word aloud and point out that the middle letter in each word is a vowel that spells a short sound. That vowel has a consonant before and after it. </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44 in the Student Interactive independently. Provide support as needed.</a:t>
            </a:r>
            <a:endParaRPr b="0" i="0" sz="1800" u="none" strike="noStrike">
              <a:solidFill>
                <a:srgbClr val="000000"/>
              </a:solidFill>
              <a:latin typeface="Calibri"/>
              <a:ea typeface="Calibri"/>
              <a:cs typeface="Calibri"/>
              <a:sym typeface="Calibri"/>
            </a:endParaRPr>
          </a:p>
        </p:txBody>
      </p:sp>
      <p:sp>
        <p:nvSpPr>
          <p:cNvPr id="548" name="Google Shape;54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that sentences express complete ideas. A complete sentence has a naming part (a noun) and an action part (a verb). Tell students that sentences begin with a capital letter. </a:t>
            </a:r>
            <a:endParaRPr/>
          </a:p>
          <a:p>
            <a:pPr indent="-228600" lvl="0" marL="228600" rtl="0" algn="l">
              <a:lnSpc>
                <a:spcPct val="100000"/>
              </a:lnSpc>
              <a:spcBef>
                <a:spcPts val="0"/>
              </a:spcBef>
              <a:spcAft>
                <a:spcPts val="0"/>
              </a:spcAft>
              <a:buSzPts val="1200"/>
              <a:buFont typeface="Calibri"/>
              <a:buAutoNum type="arabicPeriod"/>
            </a:pPr>
            <a:r>
              <a:rPr lang="en-US"/>
              <a:t>Share an example of a sentence: Cats are furry. Encourage students to listen carefully. What is the first word in this sentence</a:t>
            </a:r>
            <a:r>
              <a:rPr lang="en-US">
                <a:latin typeface="Arial"/>
                <a:ea typeface="Arial"/>
                <a:cs typeface="Arial"/>
                <a:sym typeface="Arial"/>
              </a:rPr>
              <a:t>?</a:t>
            </a:r>
            <a:r>
              <a:rPr lang="en-US"/>
              <a:t> (Cats) What letter does it begin with</a:t>
            </a:r>
            <a:r>
              <a:rPr lang="en-US">
                <a:latin typeface="Arial"/>
                <a:ea typeface="Arial"/>
                <a:cs typeface="Arial"/>
                <a:sym typeface="Arial"/>
              </a:rPr>
              <a:t>?</a:t>
            </a:r>
            <a:r>
              <a:rPr lang="en-US"/>
              <a:t> (capital c) Write the word I. Tell students that this is a special word because it is always capitalized. Read aloud a paragraph that has several instances of the word I. Ask students to stand each time they hear a word that should be capitalized. </a:t>
            </a:r>
            <a:endParaRPr/>
          </a:p>
          <a:p>
            <a:pPr indent="-228600" lvl="0" marL="228600" rtl="0" algn="l">
              <a:lnSpc>
                <a:spcPct val="100000"/>
              </a:lnSpc>
              <a:spcBef>
                <a:spcPts val="0"/>
              </a:spcBef>
              <a:spcAft>
                <a:spcPts val="0"/>
              </a:spcAft>
              <a:buSzPts val="1200"/>
              <a:buFont typeface="Calibri"/>
              <a:buAutoNum type="arabicPeriod"/>
            </a:pPr>
            <a:r>
              <a:rPr lang="en-US"/>
              <a:t>Say simple sentences. Have volunteers tell you which letters should be capitalized, including the letter at the beginning of each sentence and the word </a:t>
            </a:r>
            <a:r>
              <a:rPr i="1" lang="en-US"/>
              <a:t>I</a:t>
            </a:r>
            <a:r>
              <a:rPr lang="en-US"/>
              <a:t>.</a:t>
            </a:r>
            <a:endParaRPr b="0" i="0" sz="1200" u="none" strike="noStrike">
              <a:solidFill>
                <a:srgbClr val="000000"/>
              </a:solidFill>
              <a:latin typeface="Calibri"/>
              <a:ea typeface="Calibri"/>
              <a:cs typeface="Calibri"/>
              <a:sym typeface="Calibri"/>
            </a:endParaRPr>
          </a:p>
        </p:txBody>
      </p:sp>
      <p:sp>
        <p:nvSpPr>
          <p:cNvPr id="562" name="Google Shape;56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4" name="Google Shape;57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Display the playground Picture Card. </a:t>
            </a:r>
            <a:r>
              <a:rPr i="1" lang="en-US"/>
              <a:t>This is a picture of a playground. Listen carefully as I count the syllables: play </a:t>
            </a:r>
            <a:r>
              <a:rPr lang="en-US"/>
              <a:t>(clap) </a:t>
            </a:r>
            <a:r>
              <a:rPr i="1" lang="en-US"/>
              <a:t>ground</a:t>
            </a:r>
            <a:r>
              <a:rPr lang="en-US"/>
              <a:t> (clap</a:t>
            </a:r>
            <a:r>
              <a:rPr i="1" lang="en-US"/>
              <a:t>). How many times did I clap</a:t>
            </a:r>
            <a:r>
              <a:rPr i="1" lang="en-US">
                <a:latin typeface="Arial"/>
                <a:ea typeface="Arial"/>
                <a:cs typeface="Arial"/>
                <a:sym typeface="Arial"/>
              </a:rPr>
              <a:t>?</a:t>
            </a:r>
            <a:r>
              <a:rPr lang="en-US"/>
              <a:t> Students should say two. </a:t>
            </a:r>
            <a:r>
              <a:rPr i="1" lang="en-US"/>
              <a:t>How many syllables are in playground</a:t>
            </a:r>
            <a:r>
              <a:rPr i="1" lang="en-US">
                <a:latin typeface="Arial"/>
                <a:ea typeface="Arial"/>
                <a:cs typeface="Arial"/>
                <a:sym typeface="Arial"/>
              </a:rPr>
              <a:t>? </a:t>
            </a:r>
            <a:r>
              <a:rPr lang="en-US"/>
              <a:t>Students should say two. Say: </a:t>
            </a:r>
            <a:r>
              <a:rPr i="1" lang="en-US"/>
              <a:t>If I take away the second syllable, ground, what word do I have left</a:t>
            </a:r>
            <a:r>
              <a:rPr i="1" lang="en-US">
                <a:latin typeface="Arial"/>
                <a:ea typeface="Arial"/>
                <a:cs typeface="Arial"/>
                <a:sym typeface="Arial"/>
              </a:rPr>
              <a:t>?</a:t>
            </a:r>
            <a:r>
              <a:rPr lang="en-US"/>
              <a:t> Students should say play. Say: </a:t>
            </a:r>
            <a:r>
              <a:rPr i="1" lang="en-US"/>
              <a:t>If I take away the first syllable, play, what word do I have left</a:t>
            </a:r>
            <a:r>
              <a:rPr i="1" lang="en-US">
                <a:latin typeface="Arial"/>
                <a:ea typeface="Arial"/>
                <a:cs typeface="Arial"/>
                <a:sym typeface="Arial"/>
              </a:rPr>
              <a:t>?</a:t>
            </a:r>
            <a:r>
              <a:rPr i="1" lang="en-US"/>
              <a:t> </a:t>
            </a:r>
            <a:r>
              <a:rPr lang="en-US"/>
              <a:t>Students should say ground. </a:t>
            </a:r>
            <a:r>
              <a:rPr b="1" lang="en-US"/>
              <a:t>Click path -&gt; Table of Contents -&gt; Unit 5 Week 1 Informational Text -&gt; Lesson 3</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listen to the syllables in the words cupcake, backpack, and starfish. Have students say each word, segmenting the syllables and identifying which two words make up each word. Then have them practice taking away syllables to make new words.</a:t>
            </a:r>
            <a:endParaRPr i="0" sz="1200">
              <a:solidFill>
                <a:srgbClr val="373536"/>
              </a:solidFill>
              <a:latin typeface="Calibri"/>
              <a:ea typeface="Calibri"/>
              <a:cs typeface="Calibri"/>
              <a:sym typeface="Calibri"/>
            </a:endParaRPr>
          </a:p>
        </p:txBody>
      </p:sp>
      <p:sp>
        <p:nvSpPr>
          <p:cNvPr id="585" name="Google Shape;58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Read to students the goals on p. 12 of the Student Interactive.</a:t>
            </a:r>
            <a:endParaRPr/>
          </a:p>
          <a:p>
            <a:pPr indent="-201168" lvl="0" marL="201168" rtl="0" algn="l">
              <a:lnSpc>
                <a:spcPct val="100000"/>
              </a:lnSpc>
              <a:spcBef>
                <a:spcPts val="0"/>
              </a:spcBef>
              <a:spcAft>
                <a:spcPts val="0"/>
              </a:spcAft>
              <a:buSzPts val="1200"/>
              <a:buFont typeface="Calibri"/>
              <a:buAutoNum type="arabicPeriod"/>
            </a:pPr>
            <a:r>
              <a:rPr lang="en-US"/>
              <a:t>Tell them to color the shape next to each goal while it is read. </a:t>
            </a:r>
            <a:endParaRPr/>
          </a:p>
          <a:p>
            <a:pPr indent="-201168" lvl="0" marL="201168" rtl="0" algn="l">
              <a:lnSpc>
                <a:spcPct val="100000"/>
              </a:lnSpc>
              <a:spcBef>
                <a:spcPts val="0"/>
              </a:spcBef>
              <a:spcAft>
                <a:spcPts val="0"/>
              </a:spcAft>
              <a:buSzPts val="1200"/>
              <a:buFont typeface="Calibri"/>
              <a:buAutoNum type="arabicPeriod"/>
            </a:pPr>
            <a:r>
              <a:rPr lang="en-US"/>
              <a:t>Discuss with the class what weather is and what weather is not. Use the photographs on p. 12 as references. </a:t>
            </a:r>
            <a:endParaRPr/>
          </a:p>
          <a:p>
            <a:pPr indent="-201168" lvl="0" marL="201168" rtl="0" algn="l">
              <a:lnSpc>
                <a:spcPct val="100000"/>
              </a:lnSpc>
              <a:spcBef>
                <a:spcPts val="0"/>
              </a:spcBef>
              <a:spcAft>
                <a:spcPts val="0"/>
              </a:spcAft>
              <a:buSzPts val="1200"/>
              <a:buFont typeface="Calibri"/>
              <a:buAutoNum type="arabicPeriod"/>
            </a:pPr>
            <a:r>
              <a:rPr lang="en-US"/>
              <a:t>Have students circle the pictures of weather that are inside the box on p. 12 in the Student Interactive.</a:t>
            </a:r>
            <a:endParaRPr sz="1200">
              <a:latin typeface="Calibri"/>
              <a:ea typeface="Calibri"/>
              <a:cs typeface="Calibri"/>
              <a:sym typeface="Calibri"/>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word tot on the board. </a:t>
            </a:r>
            <a:r>
              <a:rPr i="1" lang="en-US"/>
              <a:t>This is the word tot. I can read the word: /t/ /o/ /t/, tot. What letter spells the sound /o/ in the middle of tot</a:t>
            </a:r>
            <a:r>
              <a:rPr i="1" lang="en-US">
                <a:latin typeface="Arial"/>
                <a:ea typeface="Arial"/>
                <a:cs typeface="Arial"/>
                <a:sym typeface="Arial"/>
              </a:rPr>
              <a:t>?</a:t>
            </a:r>
            <a:r>
              <a:rPr i="1" lang="en-US"/>
              <a:t> What letter spells the sound /t/ at the beginning and end of tot</a:t>
            </a:r>
            <a:r>
              <a:rPr i="1" lang="en-US">
                <a:latin typeface="Arial"/>
                <a:ea typeface="Arial"/>
                <a:cs typeface="Arial"/>
                <a:sym typeface="Arial"/>
              </a:rPr>
              <a:t>? </a:t>
            </a:r>
            <a:endParaRPr>
              <a:latin typeface="Arial"/>
              <a:ea typeface="Arial"/>
              <a:cs typeface="Arial"/>
              <a:sym typeface="Arial"/>
            </a:endParaRPr>
          </a:p>
          <a:p>
            <a:pPr indent="-228600" lvl="0" marL="228600" rtl="0" algn="l">
              <a:lnSpc>
                <a:spcPct val="100000"/>
              </a:lnSpc>
              <a:spcBef>
                <a:spcPts val="0"/>
              </a:spcBef>
              <a:spcAft>
                <a:spcPts val="0"/>
              </a:spcAft>
              <a:buSzPts val="1200"/>
              <a:buFont typeface="Calibri"/>
              <a:buAutoNum type="arabicPeriod"/>
            </a:pPr>
            <a:r>
              <a:rPr lang="en-US"/>
              <a:t>Write tote on the board beneath the word tot. </a:t>
            </a:r>
            <a:r>
              <a:rPr i="1" lang="en-US"/>
              <a:t>This is the word tote. I can read the word: /t/ /ō/ /t/, tote. How do you spell the sound /ō/ in the middle of tote</a:t>
            </a:r>
            <a:r>
              <a:rPr i="1" lang="en-US">
                <a:latin typeface="Arial"/>
                <a:ea typeface="Arial"/>
                <a:cs typeface="Arial"/>
                <a:sym typeface="Arial"/>
              </a:rPr>
              <a:t>? </a:t>
            </a:r>
            <a:r>
              <a:rPr i="1" lang="en-US"/>
              <a:t>How do you spell the sound /t/ at the beginning and end of tote</a:t>
            </a:r>
            <a:r>
              <a:rPr i="1" lang="en-US">
                <a:latin typeface="Arial"/>
                <a:ea typeface="Arial"/>
                <a:cs typeface="Arial"/>
                <a:sym typeface="Arial"/>
              </a:rPr>
              <a:t>?</a:t>
            </a:r>
            <a:endParaRPr>
              <a:latin typeface="Arial"/>
              <a:ea typeface="Arial"/>
              <a:cs typeface="Arial"/>
              <a:sym typeface="Arial"/>
            </a:endParaRPr>
          </a:p>
          <a:p>
            <a:pPr indent="-228600" lvl="0" marL="228600" rtl="0" algn="l">
              <a:lnSpc>
                <a:spcPct val="100000"/>
              </a:lnSpc>
              <a:spcBef>
                <a:spcPts val="0"/>
              </a:spcBef>
              <a:spcAft>
                <a:spcPts val="0"/>
              </a:spcAft>
              <a:buSzPts val="1200"/>
              <a:buFont typeface="Calibri"/>
              <a:buAutoNum type="arabicPeriod"/>
            </a:pPr>
            <a:r>
              <a:rPr lang="en-US"/>
              <a:t>Write the word cot on the board, and read it with students. Guide students to identify the sounds and spellings for the three sounds in cot.</a:t>
            </a:r>
            <a:endParaRPr/>
          </a:p>
          <a:p>
            <a:pPr indent="-228600" lvl="0" marL="228600" rtl="0" algn="l">
              <a:lnSpc>
                <a:spcPct val="100000"/>
              </a:lnSpc>
              <a:spcBef>
                <a:spcPts val="0"/>
              </a:spcBef>
              <a:spcAft>
                <a:spcPts val="0"/>
              </a:spcAft>
              <a:buSzPts val="1200"/>
              <a:buFont typeface="Calibri"/>
              <a:buAutoNum type="arabicPeriod"/>
            </a:pPr>
            <a:r>
              <a:rPr i="1" lang="en-US"/>
              <a:t>Listen carefully to the sounds we reviewed today: /o/, /ō/, /k/, /t/</a:t>
            </a:r>
            <a:r>
              <a:rPr lang="en-US"/>
              <a:t>. Have volunteers identify the spelling pattern for each of the sounds.</a:t>
            </a:r>
            <a:endParaRPr/>
          </a:p>
          <a:p>
            <a:pPr indent="-228600" lvl="0" marL="228600" rtl="0" algn="l">
              <a:lnSpc>
                <a:spcPct val="100000"/>
              </a:lnSpc>
              <a:spcBef>
                <a:spcPts val="0"/>
              </a:spcBef>
              <a:spcAft>
                <a:spcPts val="0"/>
              </a:spcAft>
              <a:buSzPts val="1200"/>
              <a:buFont typeface="Calibri"/>
              <a:buAutoNum type="arabicPeriod"/>
            </a:pPr>
            <a:r>
              <a:rPr lang="en-US"/>
              <a:t>Have students turn to p. 18 in the Student Interactive. Listen carefully as I say the sounds: /o/ /o/ /o/; /ō/ /ō/ /ō/; /k/ /k/ /k/; /t/ /t/ /t/. Now let’s look at the first sentence and read it. Have partners read the rest of the sentences on the page, giving guidance when needed.</a:t>
            </a:r>
            <a:endParaRPr b="1" i="0" sz="1200">
              <a:latin typeface="Calibri"/>
              <a:ea typeface="Calibri"/>
              <a:cs typeface="Calibri"/>
              <a:sym typeface="Calibri"/>
            </a:endParaRPr>
          </a:p>
        </p:txBody>
      </p:sp>
      <p:sp>
        <p:nvSpPr>
          <p:cNvPr id="600" name="Google Shape;600;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are going to continue working with high frequency words. Have students read the words at the top of p. 19 in the Student Interactive with you: </a:t>
            </a:r>
            <a:r>
              <a:rPr i="1" lang="en-US"/>
              <a:t>be, saw, our</a:t>
            </a:r>
            <a:r>
              <a:rPr lang="en-US"/>
              <a:t>. </a:t>
            </a:r>
            <a:endParaRPr/>
          </a:p>
          <a:p>
            <a:pPr indent="-256032" lvl="0" marL="256032" rtl="0" algn="l">
              <a:lnSpc>
                <a:spcPct val="100000"/>
              </a:lnSpc>
              <a:spcBef>
                <a:spcPts val="0"/>
              </a:spcBef>
              <a:spcAft>
                <a:spcPts val="0"/>
              </a:spcAft>
              <a:buSzPts val="1200"/>
              <a:buFont typeface="Calibri"/>
              <a:buAutoNum type="arabicPeriod"/>
            </a:pPr>
            <a:r>
              <a:rPr lang="en-US"/>
              <a:t>Have students look at the words at the top of p. 19. Tell them to identify and point to each word when you say it. Say </a:t>
            </a:r>
            <a:r>
              <a:rPr i="1" lang="en-US"/>
              <a:t>be</a:t>
            </a:r>
            <a:r>
              <a:rPr lang="en-US"/>
              <a:t>. Pause to let students find and point to the word. Say </a:t>
            </a:r>
            <a:r>
              <a:rPr i="1" lang="en-US"/>
              <a:t>our.</a:t>
            </a:r>
            <a:r>
              <a:rPr lang="en-US"/>
              <a:t> Say </a:t>
            </a:r>
            <a:r>
              <a:rPr i="1" lang="en-US"/>
              <a:t>saw</a:t>
            </a:r>
            <a:r>
              <a:rPr lang="en-US"/>
              <a:t>. Repeat the activity until students are familiar with each word. Have students use the words in sentences.</a:t>
            </a:r>
            <a:endParaRPr/>
          </a:p>
          <a:p>
            <a:pPr indent="-256032" lvl="0" marL="256032" rtl="0" algn="l">
              <a:lnSpc>
                <a:spcPct val="100000"/>
              </a:lnSpc>
              <a:spcBef>
                <a:spcPts val="0"/>
              </a:spcBef>
              <a:spcAft>
                <a:spcPts val="0"/>
              </a:spcAft>
              <a:buSzPts val="1200"/>
              <a:buFont typeface="Calibri"/>
              <a:buAutoNum type="arabicPeriod"/>
            </a:pPr>
            <a:r>
              <a:rPr lang="en-US"/>
              <a:t>Have students read the sentences on p. 19. Ask them to identify the words be, saw, and our in the sentences. Have them underline the high-frequency words in the sentences and then write one of the high-frequency words from this week on the line. Then have them read the sentences with a partner.</a:t>
            </a:r>
            <a:endParaRPr/>
          </a:p>
        </p:txBody>
      </p:sp>
      <p:sp>
        <p:nvSpPr>
          <p:cNvPr id="616" name="Google Shape;616;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readers can make connections between the words in a text and the pictures, or illustrations. The pictures can show more details about the main idea.</a:t>
            </a:r>
            <a:endParaRPr/>
          </a:p>
          <a:p>
            <a:pPr indent="-304800" lvl="0" marL="914400" rtl="0" algn="l">
              <a:lnSpc>
                <a:spcPct val="100000"/>
              </a:lnSpc>
              <a:spcBef>
                <a:spcPts val="0"/>
              </a:spcBef>
              <a:spcAft>
                <a:spcPts val="0"/>
              </a:spcAft>
              <a:buClr>
                <a:schemeClr val="dk1"/>
              </a:buClr>
              <a:buSzPts val="1200"/>
              <a:buChar char="●"/>
            </a:pPr>
            <a:r>
              <a:rPr i="1" lang="en-US"/>
              <a:t>What details does the picture show? How are the details the same as what is in the text?</a:t>
            </a:r>
            <a:endParaRPr/>
          </a:p>
          <a:p>
            <a:pPr indent="-304800" lvl="0" marL="914400" rtl="0" algn="l">
              <a:lnSpc>
                <a:spcPct val="100000"/>
              </a:lnSpc>
              <a:spcBef>
                <a:spcPts val="0"/>
              </a:spcBef>
              <a:spcAft>
                <a:spcPts val="0"/>
              </a:spcAft>
              <a:buClr>
                <a:schemeClr val="dk1"/>
              </a:buClr>
              <a:buSzPts val="1200"/>
              <a:buChar char="●"/>
            </a:pPr>
            <a:r>
              <a:rPr i="1" lang="en-US"/>
              <a:t>What does the picture, or illustration, tell about the main idea?</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that they just read an informational text about weather around the world. Point to the first picture on p. 31 of the Student Interactive. </a:t>
            </a:r>
            <a:r>
              <a:rPr i="1" lang="en-US"/>
              <a:t>I am going to look closely at this picture and see if I can make connections between the picture and the words. I see a girl with a raincoat and an umbrella. She must live where it is rainy. Now I will read the text to see what it says. The first sentence says Some places are very rainy. I can connect this picture to the text.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Continue looking through the pages and working with students to make connections between the pictures and the text. Direct students to the Close Read notes on pp. 31 and 33. Have them underline the text that they can connect to the pictures.</a:t>
            </a:r>
            <a:endParaRPr i="1"/>
          </a:p>
        </p:txBody>
      </p:sp>
      <p:sp>
        <p:nvSpPr>
          <p:cNvPr id="630" name="Google Shape;630;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aloud the Close Read question on p. 31 and point to the picture on p. 30. Ask students to underline the words that name the place. Then read aloud the Close Read question on p. 33. Have students underline words that tell about the pictures on pp. 32–33. DOK 2</a:t>
            </a:r>
            <a:endParaRPr i="0" sz="1200">
              <a:latin typeface="Calibri"/>
              <a:ea typeface="Calibri"/>
              <a:cs typeface="Calibri"/>
              <a:sym typeface="Calibri"/>
            </a:endParaRPr>
          </a:p>
        </p:txBody>
      </p:sp>
      <p:sp>
        <p:nvSpPr>
          <p:cNvPr id="642" name="Google Shape;642;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aloud the Close Read question on p. 33. Have students underline words that tell about the pictures on pp. 32–33. DOK 2</a:t>
            </a:r>
            <a:endParaRPr i="0" sz="1200">
              <a:latin typeface="Calibri"/>
              <a:ea typeface="Calibri"/>
              <a:cs typeface="Calibri"/>
              <a:sym typeface="Calibri"/>
            </a:endParaRPr>
          </a:p>
        </p:txBody>
      </p:sp>
      <p:sp>
        <p:nvSpPr>
          <p:cNvPr id="655" name="Google Shape;655;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use the strategies for making connections between the text and illustrations.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Read the directions at the bottom of p. 40 in the Student Interactive. Then have students look at each picture and write the idea from the text that is shown in the picture. Remind them to go back to what they underlined in the text. Then have students discuss additional details the pictures show that are not in the text</a:t>
            </a:r>
            <a:endParaRPr/>
          </a:p>
        </p:txBody>
      </p:sp>
      <p:sp>
        <p:nvSpPr>
          <p:cNvPr id="668" name="Google Shape;668;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Explain that authors choose specific photos, pictures, and illustrations to help readers understand texts.</a:t>
            </a:r>
            <a:endParaRPr/>
          </a:p>
          <a:p>
            <a:pPr indent="-228600" lvl="1" marL="685800" rtl="0" algn="l">
              <a:lnSpc>
                <a:spcPct val="100000"/>
              </a:lnSpc>
              <a:spcBef>
                <a:spcPts val="0"/>
              </a:spcBef>
              <a:spcAft>
                <a:spcPts val="0"/>
              </a:spcAft>
              <a:buClr>
                <a:schemeClr val="dk1"/>
              </a:buClr>
              <a:buSzPts val="1200"/>
              <a:buFont typeface="Calibri"/>
              <a:buChar char="•"/>
            </a:pPr>
            <a:r>
              <a:rPr lang="en-US"/>
              <a:t>Authors choose photos, pictures, and illustrations carefully.</a:t>
            </a:r>
            <a:endParaRPr/>
          </a:p>
          <a:p>
            <a:pPr indent="-228600" lvl="1" marL="685800" rtl="0" algn="l">
              <a:lnSpc>
                <a:spcPct val="100000"/>
              </a:lnSpc>
              <a:spcBef>
                <a:spcPts val="0"/>
              </a:spcBef>
              <a:spcAft>
                <a:spcPts val="0"/>
              </a:spcAft>
              <a:buClr>
                <a:schemeClr val="dk1"/>
              </a:buClr>
              <a:buSzPts val="1200"/>
              <a:buFont typeface="Calibri"/>
              <a:buChar char="•"/>
            </a:pPr>
            <a:r>
              <a:rPr lang="en-US"/>
              <a:t>Interesting photos, pictures, and illustrations can help a reader understand the topic and learn new information.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to p. 29 in the Student Interactive. Have students look at the picture on the bottom left. </a:t>
            </a:r>
            <a:r>
              <a:rPr i="1" lang="en-US"/>
              <a:t>I think the author chose this photo because the deep snow shows that it is a very cold place. The man is by himself carrying a lot of gear. The author wants to show what it might be like to travel in such a cold place</a:t>
            </a:r>
            <a:r>
              <a:rPr lang="en-US"/>
              <a:t>. Have volunteers choose another picture from the cover and tell why the author might have chosen it.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to p. 45 of the Student Interactive. Read aloud the instructions and questions. Have students complete the activity.</a:t>
            </a:r>
            <a:endParaRPr/>
          </a:p>
        </p:txBody>
      </p:sp>
      <p:sp>
        <p:nvSpPr>
          <p:cNvPr id="681" name="Google Shape;68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today they are going to practice writing the numerals 5 and 6. Point to these numerals on the number line and count chorally until you reach the number 5 and then 6. </a:t>
            </a:r>
            <a:endParaRPr/>
          </a:p>
          <a:p>
            <a:pPr indent="-228600" lvl="0" marL="228600" rtl="0" algn="l">
              <a:lnSpc>
                <a:spcPct val="100000"/>
              </a:lnSpc>
              <a:spcBef>
                <a:spcPts val="0"/>
              </a:spcBef>
              <a:spcAft>
                <a:spcPts val="0"/>
              </a:spcAft>
              <a:buSzPts val="1200"/>
              <a:buFont typeface="Calibri"/>
              <a:buAutoNum type="arabicPeriod"/>
            </a:pPr>
            <a:r>
              <a:rPr lang="en-US"/>
              <a:t>Model writing the numeral 5. Have students practice writing the numeral 5 in the air with their finger. Repeat with the numeral 6.</a:t>
            </a:r>
            <a:endParaRPr/>
          </a:p>
          <a:p>
            <a:pPr indent="-228600" lvl="0" marL="228600" rtl="0" algn="l">
              <a:lnSpc>
                <a:spcPct val="100000"/>
              </a:lnSpc>
              <a:spcBef>
                <a:spcPts val="0"/>
              </a:spcBef>
              <a:spcAft>
                <a:spcPts val="0"/>
              </a:spcAft>
              <a:buSzPts val="1200"/>
              <a:buFont typeface="Calibri"/>
              <a:buAutoNum type="arabicPeriod"/>
            </a:pPr>
            <a:r>
              <a:rPr lang="en-US"/>
              <a:t>Have students use Handwriting p. 269 in the Resource Download Center to practice writing 5 and 6.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U5W1L3 Handwriting Practice </a:t>
            </a:r>
            <a:endParaRPr/>
          </a:p>
        </p:txBody>
      </p:sp>
      <p:sp>
        <p:nvSpPr>
          <p:cNvPr id="694" name="Google Shape;694;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Authors write question and answer books to provide information about a topic. Authors might know a lot about the topic, so they are able to answer the questions. If they do not know a lot about the topic, there are other ways to learn information about it. Authors should be careful to make sure their answers directly relate to the question. Authors can:</a:t>
            </a:r>
            <a:endParaRPr/>
          </a:p>
          <a:p>
            <a:pPr indent="-228600" lvl="1" marL="685800" rtl="0" algn="l">
              <a:lnSpc>
                <a:spcPct val="100000"/>
              </a:lnSpc>
              <a:spcBef>
                <a:spcPts val="0"/>
              </a:spcBef>
              <a:spcAft>
                <a:spcPts val="0"/>
              </a:spcAft>
              <a:buClr>
                <a:schemeClr val="dk1"/>
              </a:buClr>
              <a:buSzPts val="1200"/>
              <a:buFont typeface="Calibri"/>
              <a:buChar char="•"/>
            </a:pPr>
            <a:r>
              <a:rPr lang="en-US"/>
              <a:t>include details in their answers. </a:t>
            </a:r>
            <a:endParaRPr/>
          </a:p>
          <a:p>
            <a:pPr indent="-228600" lvl="1" marL="685800" rtl="0" algn="l">
              <a:lnSpc>
                <a:spcPct val="100000"/>
              </a:lnSpc>
              <a:spcBef>
                <a:spcPts val="0"/>
              </a:spcBef>
              <a:spcAft>
                <a:spcPts val="0"/>
              </a:spcAft>
              <a:buClr>
                <a:schemeClr val="dk1"/>
              </a:buClr>
              <a:buSzPts val="1200"/>
              <a:buFont typeface="Calibri"/>
              <a:buChar char="•"/>
            </a:pPr>
            <a:r>
              <a:rPr lang="en-US"/>
              <a:t>use online resources to learn about a topic. </a:t>
            </a:r>
            <a:endParaRPr/>
          </a:p>
          <a:p>
            <a:pPr indent="-228600" lvl="1" marL="685800" rtl="0" algn="l">
              <a:lnSpc>
                <a:spcPct val="100000"/>
              </a:lnSpc>
              <a:spcBef>
                <a:spcPts val="0"/>
              </a:spcBef>
              <a:spcAft>
                <a:spcPts val="0"/>
              </a:spcAft>
              <a:buClr>
                <a:schemeClr val="dk1"/>
              </a:buClr>
              <a:buSzPts val="1200"/>
              <a:buFont typeface="Calibri"/>
              <a:buChar char="•"/>
            </a:pPr>
            <a:r>
              <a:rPr lang="en-US"/>
              <a:t>ask an expert questions to get more information.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Hold up a book from the stack. Say: </a:t>
            </a:r>
            <a:r>
              <a:rPr i="1" lang="en-US"/>
              <a:t>Question and answer books have two parts: questions and answers. Today we will talk about answers</a:t>
            </a:r>
            <a:r>
              <a:rPr lang="en-US"/>
              <a:t>. Open to the first page of the book and ask: </a:t>
            </a:r>
            <a:r>
              <a:rPr i="1" lang="en-US"/>
              <a:t>Where does the author ask the question? How do you know it is a question? </a:t>
            </a:r>
            <a:r>
              <a:rPr lang="en-US"/>
              <a:t>Call on a student to answer.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Then say: </a:t>
            </a:r>
            <a:r>
              <a:rPr i="1" lang="en-US"/>
              <a:t>Where does the author answer the question? How do you know it is an answer?</a:t>
            </a:r>
            <a:r>
              <a:rPr lang="en-US"/>
              <a:t> Allow students to respond. Explain that an answer does not end with a question mark. </a:t>
            </a:r>
            <a:r>
              <a:rPr i="1" lang="en-US"/>
              <a:t>In a question and answer book, the answer comes after the question. Let’s read this question and answer book. Pay attention to the answers as we read</a:t>
            </a:r>
            <a:r>
              <a:rPr lang="en-US"/>
              <a:t>. Read the book aloud so students can notice how an author writes answers.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Read one or two additional books from the stack, pointing out the questions and answers</a:t>
            </a:r>
            <a:endParaRPr i="1"/>
          </a:p>
        </p:txBody>
      </p:sp>
      <p:sp>
        <p:nvSpPr>
          <p:cNvPr id="707" name="Google Shape;707;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If students need more time to understand how authors write answers to their questions, have them continue reading stack books.</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304800" lvl="0" marL="914400" rtl="0" algn="l">
              <a:lnSpc>
                <a:spcPct val="100000"/>
              </a:lnSpc>
              <a:spcBef>
                <a:spcPts val="0"/>
              </a:spcBef>
              <a:spcAft>
                <a:spcPts val="0"/>
              </a:spcAft>
              <a:buSzPts val="1200"/>
              <a:buChar char="●"/>
            </a:pPr>
            <a:r>
              <a:rPr b="1" lang="en-US"/>
              <a:t>Modeled</a:t>
            </a:r>
            <a:r>
              <a:rPr lang="en-US"/>
              <a:t> - Use stack books to show how answers are written in a question and answer format. </a:t>
            </a:r>
            <a:endParaRPr/>
          </a:p>
          <a:p>
            <a:pPr indent="-304800" lvl="0" marL="914400" rtl="0" algn="l">
              <a:lnSpc>
                <a:spcPct val="100000"/>
              </a:lnSpc>
              <a:spcBef>
                <a:spcPts val="0"/>
              </a:spcBef>
              <a:spcAft>
                <a:spcPts val="0"/>
              </a:spcAft>
              <a:buSzPts val="1200"/>
              <a:buChar char="●"/>
            </a:pPr>
            <a:r>
              <a:rPr b="1" lang="en-US"/>
              <a:t>Shared</a:t>
            </a:r>
            <a:r>
              <a:rPr lang="en-US"/>
              <a:t> - Have students identify the answers to questions in a stack text. </a:t>
            </a:r>
            <a:endParaRPr/>
          </a:p>
          <a:p>
            <a:pPr indent="-304800" lvl="0" marL="914400" rtl="0" algn="l">
              <a:lnSpc>
                <a:spcPct val="100000"/>
              </a:lnSpc>
              <a:spcBef>
                <a:spcPts val="0"/>
              </a:spcBef>
              <a:spcAft>
                <a:spcPts val="0"/>
              </a:spcAft>
              <a:buSzPts val="1200"/>
              <a:buChar char="●"/>
            </a:pPr>
            <a:r>
              <a:rPr b="1" lang="en-US"/>
              <a:t>Guided</a:t>
            </a:r>
            <a:r>
              <a:rPr lang="en-US"/>
              <a:t> - Tell students to identify how a question could be answered in a book.</a:t>
            </a:r>
            <a:endParaRPr/>
          </a:p>
          <a:p>
            <a:pPr indent="-228600" lvl="0" marL="228600" rtl="0" algn="l">
              <a:lnSpc>
                <a:spcPct val="100000"/>
              </a:lnSpc>
              <a:spcBef>
                <a:spcPts val="0"/>
              </a:spcBef>
              <a:spcAft>
                <a:spcPts val="0"/>
              </a:spcAft>
              <a:buSzPts val="1200"/>
              <a:buFont typeface="Calibri"/>
              <a:buAutoNum type="arabicPeriod"/>
            </a:pPr>
            <a:r>
              <a:rPr lang="en-US"/>
              <a:t>If students show understanding, have them begin or continue writing their own question and answer books.</a:t>
            </a:r>
            <a:endParaRPr/>
          </a:p>
          <a:p>
            <a:pPr indent="-228600" lvl="0" marL="228600" rtl="0" algn="l">
              <a:lnSpc>
                <a:spcPct val="100000"/>
              </a:lnSpc>
              <a:spcBef>
                <a:spcPts val="0"/>
              </a:spcBef>
              <a:spcAft>
                <a:spcPts val="0"/>
              </a:spcAft>
              <a:buSzPts val="1200"/>
              <a:buFont typeface="Calibri"/>
              <a:buAutoNum type="arabicPeriod"/>
            </a:pPr>
            <a:r>
              <a:rPr lang="en-US"/>
              <a:t>Have students share a question and an answer from their own book or from a stack book.</a:t>
            </a:r>
            <a:endParaRPr>
              <a:latin typeface="Calibri"/>
              <a:ea typeface="Calibri"/>
              <a:cs typeface="Calibri"/>
              <a:sym typeface="Calibri"/>
            </a:endParaRPr>
          </a:p>
        </p:txBody>
      </p:sp>
      <p:sp>
        <p:nvSpPr>
          <p:cNvPr id="719" name="Google Shape;719;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Clr>
                <a:srgbClr val="373536"/>
              </a:buClr>
              <a:buSzPts val="1200"/>
              <a:buFont typeface="Calibri"/>
              <a:buAutoNum type="arabicPeriod"/>
            </a:pPr>
            <a:r>
              <a:rPr lang="en-US"/>
              <a:t>Remind students that Academic Vocabulary is language used when talking about ideas. Tell students that they will learn and use these words to talk about weather as they work through the unit. Have students turn to p. 13 in the Student Interactive. Read aloud the words and discuss the meanings of the words.</a:t>
            </a:r>
            <a:endParaRPr/>
          </a:p>
          <a:p>
            <a:pPr indent="-201168" lvl="0" marL="201168" rtl="0" algn="l">
              <a:lnSpc>
                <a:spcPct val="100000"/>
              </a:lnSpc>
              <a:spcBef>
                <a:spcPts val="0"/>
              </a:spcBef>
              <a:spcAft>
                <a:spcPts val="0"/>
              </a:spcAft>
              <a:buClr>
                <a:srgbClr val="373536"/>
              </a:buClr>
              <a:buSzPts val="1200"/>
              <a:buFont typeface="Calibri"/>
              <a:buAutoNum type="arabicPeriod"/>
            </a:pPr>
            <a:r>
              <a:rPr lang="en-US"/>
              <a:t>Have students look at the pictures. Guide students in a discussion about what the pictures show and how they think the pictures relate to the Academic Vocabulary words.</a:t>
            </a:r>
            <a:endParaRPr/>
          </a:p>
          <a:p>
            <a:pPr indent="-201168" lvl="0" marL="201168" rtl="0" algn="l">
              <a:lnSpc>
                <a:spcPct val="100000"/>
              </a:lnSpc>
              <a:spcBef>
                <a:spcPts val="0"/>
              </a:spcBef>
              <a:spcAft>
                <a:spcPts val="0"/>
              </a:spcAft>
              <a:buClr>
                <a:srgbClr val="373536"/>
              </a:buClr>
              <a:buSzPts val="1200"/>
              <a:buFont typeface="Calibri"/>
              <a:buAutoNum type="arabicPeriod"/>
            </a:pPr>
            <a:r>
              <a:rPr lang="en-US"/>
              <a:t>Tell students to match the words on p. 13 to the pictures that show the meanings of the words.</a:t>
            </a:r>
            <a:endParaRPr sz="1200">
              <a:latin typeface="Calibri"/>
              <a:ea typeface="Calibri"/>
              <a:cs typeface="Calibri"/>
              <a:sym typeface="Calibri"/>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words with short vowel sounds are often spelled with a consonant-vowel consonant, or CVC, pattern.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write the following words as you say aloud each phoneme: rat, /r/ /a/ /t/; rot, /r/ /o/ /t/; pat, /p/ /a/ /t/; can, /k/ /a/ /n/.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Spell Words p. 278 from the Resource Download Center. </a:t>
            </a:r>
            <a:r>
              <a:rPr b="1" i="0" lang="en-US" u="none" strike="noStrike">
                <a:solidFill>
                  <a:srgbClr val="000000"/>
                </a:solidFill>
                <a:latin typeface="Calibri"/>
                <a:ea typeface="Calibri"/>
                <a:cs typeface="Calibri"/>
                <a:sym typeface="Calibri"/>
              </a:rPr>
              <a:t>Click path: Table of Contents -&gt; Resource Download Center -&gt; Spelling -&gt; U5W1L3</a:t>
            </a:r>
            <a:endParaRPr b="0" i="0" sz="1200" u="none" strike="noStrike">
              <a:solidFill>
                <a:srgbClr val="373536"/>
              </a:solidFill>
              <a:latin typeface="Calibri"/>
              <a:ea typeface="Calibri"/>
              <a:cs typeface="Calibri"/>
              <a:sym typeface="Calibri"/>
            </a:endParaRPr>
          </a:p>
        </p:txBody>
      </p:sp>
      <p:sp>
        <p:nvSpPr>
          <p:cNvPr id="732" name="Google Shape;73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sentences begin with a capital letter. The word I is always capitalized, even when it is not at the beginning of a sentence.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this sentence: We are at school. Read it aloud. Underline the W at the beginning of the sentence. </a:t>
            </a:r>
            <a:r>
              <a:rPr i="1" lang="en-US"/>
              <a:t>See the W</a:t>
            </a:r>
            <a:r>
              <a:rPr i="1" lang="en-US">
                <a:latin typeface="Arial"/>
                <a:ea typeface="Arial"/>
                <a:cs typeface="Arial"/>
                <a:sym typeface="Arial"/>
              </a:rPr>
              <a:t>? </a:t>
            </a:r>
            <a:r>
              <a:rPr i="1" lang="en-US"/>
              <a:t>This is a capital W. This tells me that this is the beginning of the sentence</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this sentence with I: You and I are at school. Point out that the word I is capitalized. </a:t>
            </a:r>
            <a:r>
              <a:rPr i="1" lang="en-US"/>
              <a:t>The word I is always capitalized, even when it is in the middle of a sentence</a:t>
            </a:r>
            <a:r>
              <a:rPr lang="en-US"/>
              <a:t>. Underline the word. Then ask: </a:t>
            </a:r>
            <a:r>
              <a:rPr i="1" lang="en-US"/>
              <a:t>Is the Y at the beginning correct</a:t>
            </a:r>
            <a:r>
              <a:rPr i="1" lang="en-US">
                <a:latin typeface="Arial"/>
                <a:ea typeface="Arial"/>
                <a:cs typeface="Arial"/>
                <a:sym typeface="Arial"/>
              </a:rPr>
              <a:t>?</a:t>
            </a:r>
            <a:r>
              <a:rPr i="1" lang="en-US"/>
              <a:t> </a:t>
            </a:r>
            <a:r>
              <a:rPr lang="en-US"/>
              <a:t>(Yes, because it is a capital letter, and sentences should begin with capital letters.)</a:t>
            </a:r>
            <a:endParaRPr b="0" i="0" sz="1200" u="none" strike="noStrike">
              <a:solidFill>
                <a:srgbClr val="373536"/>
              </a:solidFill>
              <a:latin typeface="Calibri"/>
              <a:ea typeface="Calibri"/>
              <a:cs typeface="Calibri"/>
              <a:sym typeface="Calibri"/>
            </a:endParaRPr>
          </a:p>
        </p:txBody>
      </p:sp>
      <p:sp>
        <p:nvSpPr>
          <p:cNvPr id="746" name="Google Shape;746;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8" name="Google Shape;75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lang="en-US"/>
              <a:t>Have students turn to p. 20 in the Student Interactive. </a:t>
            </a:r>
            <a:r>
              <a:rPr i="1" lang="en-US"/>
              <a:t>We are going to read a story today about two children who like to play in the snow</a:t>
            </a:r>
            <a:r>
              <a:rPr lang="en-US"/>
              <a:t>. Point to the title of the story. </a:t>
            </a:r>
            <a:r>
              <a:rPr i="1" lang="en-US"/>
              <a:t>The title is Tif and Cole. I hear a word with the sound /ō/.</a:t>
            </a:r>
            <a:r>
              <a:rPr lang="en-US"/>
              <a:t> Have students find and point to the word. </a:t>
            </a:r>
            <a:r>
              <a:rPr i="1" lang="en-US"/>
              <a:t>In this story, we will read many words that have sounds you have learned.</a:t>
            </a:r>
            <a:endParaRPr/>
          </a:p>
          <a:p>
            <a:pPr indent="-256032" lvl="0" marL="256032" rtl="0" algn="l">
              <a:lnSpc>
                <a:spcPct val="100000"/>
              </a:lnSpc>
              <a:spcBef>
                <a:spcPts val="0"/>
              </a:spcBef>
              <a:spcAft>
                <a:spcPts val="0"/>
              </a:spcAft>
              <a:buClr>
                <a:schemeClr val="dk1"/>
              </a:buClr>
              <a:buSzPts val="1200"/>
              <a:buFont typeface="Calibri"/>
              <a:buAutoNum type="arabicPeriod"/>
            </a:pPr>
            <a:r>
              <a:rPr lang="en-US"/>
              <a:t>Remind students of this week’s high-frequency words: be, our, saw. Tell them they will practice reading these words in the story Tif and Cole. Display the words. Have students read them with you. </a:t>
            </a:r>
            <a:r>
              <a:rPr i="1" lang="en-US"/>
              <a:t>When you see these words in the story Tif and Cole, you will know how to identify and read them.</a:t>
            </a:r>
            <a:endParaRPr/>
          </a:p>
          <a:p>
            <a:pPr indent="-256032" lvl="0" marL="256032" rtl="0" algn="l">
              <a:lnSpc>
                <a:spcPct val="100000"/>
              </a:lnSpc>
              <a:spcBef>
                <a:spcPts val="0"/>
              </a:spcBef>
              <a:spcAft>
                <a:spcPts val="0"/>
              </a:spcAft>
              <a:buClr>
                <a:schemeClr val="dk1"/>
              </a:buClr>
              <a:buSzPts val="1200"/>
              <a:buFont typeface="Calibri"/>
              <a:buAutoNum type="arabicPeriod"/>
            </a:pPr>
            <a:r>
              <a:rPr lang="en-US"/>
              <a:t>Have students whisper read the story as you listen in. Then have students reread the story with a partner. Listen carefully as they use letter-sound relationships to decode words. Partners should reread the pages. This time the other student begins. </a:t>
            </a:r>
            <a:endParaRPr i="1"/>
          </a:p>
          <a:p>
            <a:pPr indent="-256032" lvl="0" marL="256032" rtl="0" algn="l">
              <a:lnSpc>
                <a:spcPct val="100000"/>
              </a:lnSpc>
              <a:spcBef>
                <a:spcPts val="0"/>
              </a:spcBef>
              <a:spcAft>
                <a:spcPts val="0"/>
              </a:spcAft>
              <a:buClr>
                <a:schemeClr val="dk1"/>
              </a:buClr>
              <a:buSzPts val="1200"/>
              <a:buFont typeface="Calibri"/>
              <a:buAutoNum type="arabicPeriod"/>
            </a:pPr>
            <a:r>
              <a:rPr lang="en-US"/>
              <a:t>After students have read the pages, review the words with the sound /o/ they read in the sentences on pp. 20–21. Have them underline the words with the sound /o/. Have students read the words to you.</a:t>
            </a:r>
            <a:endParaRPr i="1"/>
          </a:p>
          <a:p>
            <a:pPr indent="-256032" lvl="0" marL="256032" rtl="0" algn="l">
              <a:lnSpc>
                <a:spcPct val="100000"/>
              </a:lnSpc>
              <a:spcBef>
                <a:spcPts val="0"/>
              </a:spcBef>
              <a:spcAft>
                <a:spcPts val="0"/>
              </a:spcAft>
              <a:buClr>
                <a:schemeClr val="dk1"/>
              </a:buClr>
              <a:buSzPts val="1200"/>
              <a:buFont typeface="Calibri"/>
              <a:buAutoNum type="arabicPeriod"/>
            </a:pPr>
            <a:r>
              <a:rPr lang="en-US"/>
              <a:t>Call students’ attention to the second sentence on p. 20. </a:t>
            </a:r>
            <a:r>
              <a:rPr i="1" lang="en-US"/>
              <a:t>Which word is a high frequency word we learned this week?</a:t>
            </a:r>
            <a:r>
              <a:rPr lang="en-US"/>
              <a:t> Point to it. Help students identify, or say, the word be. Have students look at the sentences on p. 21. </a:t>
            </a:r>
            <a:r>
              <a:rPr i="1" lang="en-US"/>
              <a:t>Which words include the sound /t/? </a:t>
            </a:r>
            <a:r>
              <a:rPr lang="en-US"/>
              <a:t>Point to them. Help students identify, or say, the words Tif, let, to, and spot.</a:t>
            </a:r>
            <a:endParaRPr i="1"/>
          </a:p>
        </p:txBody>
      </p:sp>
      <p:sp>
        <p:nvSpPr>
          <p:cNvPr id="769" name="Google Shape;769;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turn to p. 22. </a:t>
            </a:r>
            <a:r>
              <a:rPr i="1" lang="en-US"/>
              <a:t>I see words with the spelling for the sound /ō/. Who can tell me which words have the sound /ō/</a:t>
            </a:r>
            <a:r>
              <a:rPr i="1" lang="en-US">
                <a:latin typeface="Arial"/>
                <a:ea typeface="Arial"/>
                <a:cs typeface="Arial"/>
                <a:sym typeface="Arial"/>
              </a:rPr>
              <a:t>?</a:t>
            </a:r>
            <a:r>
              <a:rPr lang="en-US"/>
              <a:t> Students should identify these words: Cole, smoke, slope. </a:t>
            </a:r>
            <a:endParaRPr/>
          </a:p>
          <a:p>
            <a:pPr indent="-228600" lvl="0" marL="228600" rtl="0" algn="l">
              <a:lnSpc>
                <a:spcPct val="100000"/>
              </a:lnSpc>
              <a:spcBef>
                <a:spcPts val="0"/>
              </a:spcBef>
              <a:spcAft>
                <a:spcPts val="0"/>
              </a:spcAft>
              <a:buSzPts val="1200"/>
              <a:buFont typeface="Calibri"/>
              <a:buAutoNum type="arabicPeriod"/>
            </a:pPr>
            <a:r>
              <a:rPr lang="en-US"/>
              <a:t>Have them highlight the words with the sound /ō/ and identify the spelling pattern for long o. Have them continue with p. 23.</a:t>
            </a:r>
            <a:endParaRPr i="0" sz="1200">
              <a:latin typeface="Calibri"/>
              <a:ea typeface="Calibri"/>
              <a:cs typeface="Calibri"/>
              <a:sym typeface="Calibri"/>
            </a:endParaRPr>
          </a:p>
        </p:txBody>
      </p:sp>
      <p:sp>
        <p:nvSpPr>
          <p:cNvPr id="783" name="Google Shape;783;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readers put together what they already know, what they read, and what they see in the illustrations to better understand a text. This is called making inferences.</a:t>
            </a:r>
            <a:endParaRPr/>
          </a:p>
          <a:p>
            <a:pPr indent="-228600" lvl="1" marL="685800" rtl="0" algn="l">
              <a:lnSpc>
                <a:spcPct val="100000"/>
              </a:lnSpc>
              <a:spcBef>
                <a:spcPts val="0"/>
              </a:spcBef>
              <a:spcAft>
                <a:spcPts val="0"/>
              </a:spcAft>
              <a:buClr>
                <a:srgbClr val="373536"/>
              </a:buClr>
              <a:buSzPts val="1200"/>
              <a:buFont typeface="Calibri"/>
              <a:buChar char="•"/>
            </a:pPr>
            <a:r>
              <a:rPr i="1" lang="en-US"/>
              <a:t>Think about why the author chose this picture or illustration. What is the author trying to tell you</a:t>
            </a:r>
            <a:r>
              <a:rPr i="1" lang="en-US">
                <a:latin typeface="Arial"/>
                <a:ea typeface="Arial"/>
                <a:cs typeface="Arial"/>
                <a:sym typeface="Arial"/>
              </a:rPr>
              <a:t>?</a:t>
            </a:r>
            <a:endParaRPr>
              <a:latin typeface="Arial"/>
              <a:ea typeface="Arial"/>
              <a:cs typeface="Arial"/>
              <a:sym typeface="Arial"/>
            </a:endParaRPr>
          </a:p>
          <a:p>
            <a:pPr indent="-228600" lvl="1" marL="685800" rtl="0" algn="l">
              <a:lnSpc>
                <a:spcPct val="100000"/>
              </a:lnSpc>
              <a:spcBef>
                <a:spcPts val="0"/>
              </a:spcBef>
              <a:spcAft>
                <a:spcPts val="0"/>
              </a:spcAft>
              <a:buClr>
                <a:srgbClr val="373536"/>
              </a:buClr>
              <a:buSzPts val="1200"/>
              <a:buFont typeface="Calibri"/>
              <a:buChar char="•"/>
            </a:pPr>
            <a:r>
              <a:rPr i="1" lang="en-US"/>
              <a:t>Use your knowledge and experiences. What do you already know about the people, places, or things in the picture</a:t>
            </a:r>
            <a:r>
              <a:rPr i="1" lang="en-US">
                <a:latin typeface="Arial"/>
                <a:ea typeface="Arial"/>
                <a:cs typeface="Arial"/>
                <a:sym typeface="Arial"/>
              </a:rPr>
              <a:t>?</a:t>
            </a:r>
            <a:endParaRPr>
              <a:latin typeface="Arial"/>
              <a:ea typeface="Arial"/>
              <a:cs typeface="Arial"/>
              <a:sym typeface="Arial"/>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Use the picture on p. 35 of the Student Interactive to model making inferences. Point out that you can use the picture, the text, and what you already know to make an inference. </a:t>
            </a:r>
            <a:r>
              <a:rPr i="1" lang="en-US"/>
              <a:t>I look at the picture on page 35, and I see small buildings that are bolted to the ground with thick wires. Wires can be used to hold tents and small buildings in place. I think it could be really windy in Antarctica. The text tells me that it is windy there. I can make an inference that really cold places can be really windy.</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Point out and read aloud the Close Read note on p. 35. Guide students to highlight evidence in the text and pictures that help them make an inference.</a:t>
            </a:r>
            <a:endParaRPr i="1" sz="1200">
              <a:latin typeface="Calibri"/>
              <a:ea typeface="Calibri"/>
              <a:cs typeface="Calibri"/>
              <a:sym typeface="Calibri"/>
            </a:endParaRPr>
          </a:p>
        </p:txBody>
      </p:sp>
      <p:sp>
        <p:nvSpPr>
          <p:cNvPr id="795" name="Google Shape;795;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Remind students that readers make inferences using their own knowledge and experiences to understand text or pictures.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Read aloud the Close Read question on p. 35 and have students highlight the words that help them know the answer.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Discuss how they could use their own knowledge and experiences to respond and how the text helped them understand the answer to the question.  DOK 2</a:t>
            </a:r>
            <a:endParaRPr/>
          </a:p>
        </p:txBody>
      </p:sp>
      <p:sp>
        <p:nvSpPr>
          <p:cNvPr id="807" name="Google Shape;807;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the strategies for making inferences. </a:t>
            </a:r>
            <a:endParaRPr/>
          </a:p>
          <a:p>
            <a:pPr indent="-228600" lvl="0" marL="228600" rtl="0" algn="l">
              <a:lnSpc>
                <a:spcPct val="100000"/>
              </a:lnSpc>
              <a:spcBef>
                <a:spcPts val="0"/>
              </a:spcBef>
              <a:spcAft>
                <a:spcPts val="0"/>
              </a:spcAft>
              <a:buSzPts val="1200"/>
              <a:buFont typeface="Calibri"/>
              <a:buAutoNum type="arabicPeriod"/>
            </a:pPr>
            <a:r>
              <a:rPr lang="en-US"/>
              <a:t>Read aloud the directions on p. 41 of the Student Interactive. Then have students draw an answer to show why people in China wear hats and write evidence from the text that supports their response. Remind students to look back at what they have highlighted.</a:t>
            </a:r>
            <a:endParaRPr sz="1200">
              <a:latin typeface="Calibri"/>
              <a:ea typeface="Calibri"/>
              <a:cs typeface="Calibri"/>
              <a:sym typeface="Calibri"/>
            </a:endParaRPr>
          </a:p>
        </p:txBody>
      </p:sp>
      <p:sp>
        <p:nvSpPr>
          <p:cNvPr id="820" name="Google Shape;820;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Ideas for question and answer books come from real-life topics. Authors choose an idea based on something they know a lot about or are interested in. Authors choose a topic and tell readers more about it.</a:t>
            </a:r>
            <a:endParaRPr/>
          </a:p>
          <a:p>
            <a:pPr indent="-228600" lvl="0" marL="228600" rtl="0" algn="l">
              <a:lnSpc>
                <a:spcPct val="100000"/>
              </a:lnSpc>
              <a:spcBef>
                <a:spcPts val="0"/>
              </a:spcBef>
              <a:spcAft>
                <a:spcPts val="0"/>
              </a:spcAft>
              <a:buSzPts val="1200"/>
              <a:buFont typeface="Calibri"/>
              <a:buAutoNum type="arabicPeriod"/>
            </a:pPr>
            <a:r>
              <a:rPr lang="en-US"/>
              <a:t>Tell students you would like to write a question and answer book, but you are not sure what to write about. Say: </a:t>
            </a:r>
            <a:r>
              <a:rPr i="1" lang="en-US"/>
              <a:t>When we write a question and answer book, we have to write the questions and the answers. That means we need to know a lot about the topic. I will brainstorm topics that I know a lot about. I will brainstorm topics that I am interested in.</a:t>
            </a:r>
            <a:endParaRPr/>
          </a:p>
          <a:p>
            <a:pPr indent="-228600" lvl="0" marL="228600" rtl="0" algn="l">
              <a:lnSpc>
                <a:spcPct val="100000"/>
              </a:lnSpc>
              <a:spcBef>
                <a:spcPts val="0"/>
              </a:spcBef>
              <a:spcAft>
                <a:spcPts val="0"/>
              </a:spcAft>
              <a:buSzPts val="1200"/>
              <a:buFont typeface="Calibri"/>
              <a:buAutoNum type="arabicPeriod"/>
            </a:pPr>
            <a:r>
              <a:rPr lang="en-US"/>
              <a:t>On the board, write a list of things you know a lot about, such as school, volleyball, dogs, and cooking. When you are finished with your list, think aloud about which topic you know the most about. For example: </a:t>
            </a:r>
            <a:r>
              <a:rPr i="1" lang="en-US"/>
              <a:t>I’m a teacher, so I’ve spent a lot of time at school. But one of my favorite hobbies is playing volleyball with friends. This is something that I’d love to teach others about, so I will write about volleyball. </a:t>
            </a:r>
            <a:r>
              <a:rPr i="0" lang="en-US"/>
              <a:t>Circle the topic you have chosen.</a:t>
            </a:r>
            <a:endParaRPr/>
          </a:p>
          <a:p>
            <a:pPr indent="-228600" lvl="0" marL="228600" rtl="0" algn="l">
              <a:lnSpc>
                <a:spcPct val="100000"/>
              </a:lnSpc>
              <a:spcBef>
                <a:spcPts val="0"/>
              </a:spcBef>
              <a:spcAft>
                <a:spcPts val="0"/>
              </a:spcAft>
              <a:buSzPts val="1200"/>
              <a:buFont typeface="Calibri"/>
              <a:buAutoNum type="arabicPeriod"/>
            </a:pPr>
            <a:r>
              <a:rPr i="1" lang="en-US"/>
              <a:t>Now, let’s brainstorm some ideas for your books. What do you know a lot about?</a:t>
            </a:r>
            <a:r>
              <a:rPr lang="en-US"/>
              <a:t> Have students offer suggestions as you write and draw them on the board. Say: </a:t>
            </a:r>
            <a:r>
              <a:rPr i="1" lang="en-US"/>
              <a:t>We thought of a lot of ideas today. You can come back to this list at any time when you want to begin a new book.</a:t>
            </a:r>
            <a:endParaRPr/>
          </a:p>
          <a:p>
            <a:pPr indent="-228600" lvl="0" marL="228600" rtl="0" algn="l">
              <a:lnSpc>
                <a:spcPct val="100000"/>
              </a:lnSpc>
              <a:spcBef>
                <a:spcPts val="0"/>
              </a:spcBef>
              <a:spcAft>
                <a:spcPts val="0"/>
              </a:spcAft>
              <a:buSzPts val="1200"/>
              <a:buFont typeface="Calibri"/>
              <a:buAutoNum type="arabicPeriod"/>
            </a:pPr>
            <a:r>
              <a:rPr lang="en-US"/>
              <a:t>Direct students to p. 48 in the Student Interactive and have them record their favorite ideas.</a:t>
            </a:r>
            <a:endParaRPr b="1" i="1" sz="1200">
              <a:latin typeface="Calibri"/>
              <a:ea typeface="Calibri"/>
              <a:cs typeface="Calibri"/>
              <a:sym typeface="Calibri"/>
            </a:endParaRPr>
          </a:p>
        </p:txBody>
      </p:sp>
      <p:sp>
        <p:nvSpPr>
          <p:cNvPr id="833" name="Google Shape;833;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this lesson, students should transition into independent writing. They should choose a topic and begin their own question and answer books if they have not already.</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b="1" lang="en-US"/>
              <a:t>Modeled </a:t>
            </a:r>
            <a:r>
              <a:rPr lang="en-US"/>
              <a:t>- Discuss the question and answer topics in the stack texts. </a:t>
            </a:r>
            <a:endParaRPr/>
          </a:p>
          <a:p>
            <a:pPr indent="-228600" lvl="1" marL="685800" rtl="0" algn="l">
              <a:lnSpc>
                <a:spcPct val="100000"/>
              </a:lnSpc>
              <a:spcBef>
                <a:spcPts val="0"/>
              </a:spcBef>
              <a:spcAft>
                <a:spcPts val="0"/>
              </a:spcAft>
              <a:buSzPts val="1200"/>
              <a:buFont typeface="Arial"/>
              <a:buChar char="•"/>
            </a:pPr>
            <a:r>
              <a:rPr b="1" lang="en-US"/>
              <a:t>Shared</a:t>
            </a:r>
            <a:r>
              <a:rPr lang="en-US"/>
              <a:t> - Prompt students to generate ideas by looking through the stack texts or class library.</a:t>
            </a:r>
            <a:endParaRPr/>
          </a:p>
          <a:p>
            <a:pPr indent="-228600" lvl="1" marL="685800" rtl="0" algn="l">
              <a:lnSpc>
                <a:spcPct val="100000"/>
              </a:lnSpc>
              <a:spcBef>
                <a:spcPts val="0"/>
              </a:spcBef>
              <a:spcAft>
                <a:spcPts val="0"/>
              </a:spcAft>
              <a:buSzPts val="1200"/>
              <a:buFont typeface="Arial"/>
              <a:buChar char="•"/>
            </a:pPr>
            <a:r>
              <a:rPr b="1" lang="en-US"/>
              <a:t>Guided</a:t>
            </a:r>
            <a:r>
              <a:rPr lang="en-US"/>
              <a:t> - Have students think about a topic that interests them.</a:t>
            </a:r>
            <a:endParaRPr/>
          </a:p>
          <a:p>
            <a:pPr indent="-228600" lvl="0" marL="228600" rtl="0" algn="l">
              <a:lnSpc>
                <a:spcPct val="100000"/>
              </a:lnSpc>
              <a:spcBef>
                <a:spcPts val="0"/>
              </a:spcBef>
              <a:spcAft>
                <a:spcPts val="0"/>
              </a:spcAft>
              <a:buSzPts val="1200"/>
              <a:buFont typeface="Calibri"/>
              <a:buAutoNum type="arabicPeriod"/>
            </a:pPr>
            <a:r>
              <a:rPr lang="en-US"/>
              <a:t>Ask two or three students with whom you conferred to share their question and answer book topics with the class. Encourage students to talk about why they chose that topic and how they will find information to write their answers.</a:t>
            </a:r>
            <a:endParaRPr/>
          </a:p>
        </p:txBody>
      </p:sp>
      <p:sp>
        <p:nvSpPr>
          <p:cNvPr id="846" name="Google Shape;846;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1" name="Google Shape;14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recall the previous spelling rules for spelling words with the CVC pattern and the sound /e/.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Read the following words and have students spell them: bet, vet, red, set, get, den.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partners spell two more CVC words with the sound /e/.</a:t>
            </a:r>
            <a:endParaRPr sz="1200">
              <a:latin typeface="Calibri"/>
              <a:ea typeface="Calibri"/>
              <a:cs typeface="Calibri"/>
              <a:sym typeface="Calibri"/>
            </a:endParaRPr>
          </a:p>
        </p:txBody>
      </p:sp>
      <p:sp>
        <p:nvSpPr>
          <p:cNvPr id="859" name="Google Shape;859;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Read aloud p. 46 of the Student Interactive. Then have students complete the activity.</a:t>
            </a:r>
            <a:endParaRPr sz="1200">
              <a:latin typeface="Calibri"/>
              <a:ea typeface="Calibri"/>
              <a:cs typeface="Calibri"/>
              <a:sym typeface="Calibri"/>
            </a:endParaRPr>
          </a:p>
        </p:txBody>
      </p:sp>
      <p:sp>
        <p:nvSpPr>
          <p:cNvPr id="875" name="Google Shape;875;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7" name="Google Shape;88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1" lang="en-US"/>
              <a:t>Listen to this word as I segment and blend the sounds: tug, /t/ /u/ /g/, tug. How many sounds do you hear in /t/ /u/ /g/? </a:t>
            </a:r>
            <a:r>
              <a:rPr lang="en-US"/>
              <a:t>Students should say three. </a:t>
            </a:r>
            <a:r>
              <a:rPr i="1" lang="en-US"/>
              <a:t>What are they</a:t>
            </a:r>
            <a:r>
              <a:rPr i="1" lang="en-US">
                <a:latin typeface="Arial"/>
                <a:ea typeface="Arial"/>
                <a:cs typeface="Arial"/>
                <a:sym typeface="Arial"/>
              </a:rPr>
              <a:t>?</a:t>
            </a:r>
            <a:r>
              <a:rPr lang="en-US">
                <a:latin typeface="Arial"/>
                <a:ea typeface="Arial"/>
                <a:cs typeface="Arial"/>
                <a:sym typeface="Arial"/>
              </a:rPr>
              <a:t> </a:t>
            </a:r>
            <a:r>
              <a:rPr lang="en-US"/>
              <a:t>Students should say the sounds /t/, /u/, /g/. Continue the activity with the words cat, big, hat, and jog.</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Provide students with Picture Cards jam, hen, mop, and net. Guide students as they look at each picture and say the word. Then have them slowly segment and blend the phonemes. </a:t>
            </a:r>
            <a:r>
              <a:rPr b="1" lang="en-US"/>
              <a:t>Click path -&gt; Table of Contents -&gt; Unit 5 Week 1 Informational Text -&gt; Lesson 5</a:t>
            </a:r>
            <a:endParaRPr i="0" sz="1200">
              <a:latin typeface="Calibri"/>
              <a:ea typeface="Calibri"/>
              <a:cs typeface="Calibri"/>
              <a:sym typeface="Calibri"/>
            </a:endParaRPr>
          </a:p>
        </p:txBody>
      </p:sp>
      <p:sp>
        <p:nvSpPr>
          <p:cNvPr id="898" name="Google Shape;898;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today they will read sentences. </a:t>
            </a:r>
            <a:r>
              <a:rPr i="1" lang="en-US"/>
              <a:t>The sentences we read will include sound-spellings and high-frequency words we have already learned. You will also draw pictures as you follow directions.</a:t>
            </a:r>
            <a:endParaRPr/>
          </a:p>
          <a:p>
            <a:pPr indent="-228600" lvl="0" marL="228600" rtl="0" algn="l">
              <a:lnSpc>
                <a:spcPct val="100000"/>
              </a:lnSpc>
              <a:spcBef>
                <a:spcPts val="0"/>
              </a:spcBef>
              <a:spcAft>
                <a:spcPts val="0"/>
              </a:spcAft>
              <a:buSzPts val="1200"/>
              <a:buFont typeface="Calibri"/>
              <a:buAutoNum type="arabicPeriod"/>
            </a:pPr>
            <a:r>
              <a:rPr lang="en-US"/>
              <a:t>Write the following sentence on the board: Make a web for a bug. </a:t>
            </a:r>
            <a:r>
              <a:rPr i="1" lang="en-US"/>
              <a:t>Let’s read the sentence together: Make a web for a bug. What does it tell me to do</a:t>
            </a:r>
            <a:r>
              <a:rPr i="1" lang="en-US">
                <a:latin typeface="Arial"/>
                <a:ea typeface="Arial"/>
                <a:cs typeface="Arial"/>
                <a:sym typeface="Arial"/>
              </a:rPr>
              <a:t>?</a:t>
            </a:r>
            <a:r>
              <a:rPr i="1" lang="en-US"/>
              <a:t> Yes, it tells me to make a web for a bug</a:t>
            </a:r>
            <a:r>
              <a:rPr lang="en-US"/>
              <a:t>. Draw a simple web on the board. </a:t>
            </a:r>
            <a:r>
              <a:rPr i="1" lang="en-US"/>
              <a:t>What did I draw on the board</a:t>
            </a:r>
            <a:r>
              <a:rPr i="1" lang="en-US">
                <a:latin typeface="Arial"/>
                <a:ea typeface="Arial"/>
                <a:cs typeface="Arial"/>
                <a:sym typeface="Arial"/>
              </a:rPr>
              <a:t>? </a:t>
            </a:r>
            <a:r>
              <a:rPr i="1" lang="en-US"/>
              <a:t>Why</a:t>
            </a:r>
            <a:r>
              <a:rPr i="1" lang="en-US">
                <a:latin typeface="Arial"/>
                <a:ea typeface="Arial"/>
                <a:cs typeface="Arial"/>
                <a:sym typeface="Arial"/>
              </a:rPr>
              <a:t>?</a:t>
            </a:r>
            <a:r>
              <a:rPr i="1" lang="en-US"/>
              <a:t> </a:t>
            </a:r>
            <a:r>
              <a:rPr lang="en-US"/>
              <a:t>(a web because the sentence said to do that.</a:t>
            </a:r>
            <a:endParaRPr/>
          </a:p>
          <a:p>
            <a:pPr indent="0" lvl="0" marL="457200" rtl="0" algn="l">
              <a:lnSpc>
                <a:spcPct val="100000"/>
              </a:lnSpc>
              <a:spcBef>
                <a:spcPts val="0"/>
              </a:spcBef>
              <a:spcAft>
                <a:spcPts val="0"/>
              </a:spcAft>
              <a:buNone/>
            </a:pPr>
            <a:r>
              <a:t/>
            </a:r>
            <a:endParaRPr/>
          </a:p>
        </p:txBody>
      </p:sp>
      <p:sp>
        <p:nvSpPr>
          <p:cNvPr id="912" name="Google Shape;912;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b86c006de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g2b86c006de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turn to p. 24 in the Student Interactive. </a:t>
            </a:r>
            <a:r>
              <a:rPr i="1" lang="en-US"/>
              <a:t>Let’s read the first sentence together: Make a bed for a cat. What does the sentence tell you to do</a:t>
            </a:r>
            <a:r>
              <a:rPr i="1" lang="en-US">
                <a:latin typeface="Arial"/>
                <a:ea typeface="Arial"/>
                <a:cs typeface="Arial"/>
                <a:sym typeface="Arial"/>
              </a:rPr>
              <a:t>? </a:t>
            </a:r>
            <a:r>
              <a:rPr i="1" lang="en-US"/>
              <a:t>Yes, it tells you to make a bed for cat</a:t>
            </a:r>
            <a:r>
              <a:rPr lang="en-US"/>
              <a:t>. Have students draw a bed for a cat in the first box.</a:t>
            </a:r>
            <a:endParaRPr/>
          </a:p>
          <a:p>
            <a:pPr indent="-228600" lvl="0" marL="228600" rtl="0" algn="l">
              <a:lnSpc>
                <a:spcPct val="100000"/>
              </a:lnSpc>
              <a:spcBef>
                <a:spcPts val="0"/>
              </a:spcBef>
              <a:spcAft>
                <a:spcPts val="0"/>
              </a:spcAft>
              <a:buSzPts val="1200"/>
              <a:buFont typeface="Calibri"/>
              <a:buAutoNum type="arabicPeriod"/>
            </a:pPr>
            <a:r>
              <a:rPr lang="en-US"/>
              <a:t>Guide students to finish p. 24 in the Student Interactive.</a:t>
            </a:r>
            <a:endParaRPr/>
          </a:p>
        </p:txBody>
      </p:sp>
      <p:sp>
        <p:nvSpPr>
          <p:cNvPr id="924" name="Google Shape;924;g2b86c006dec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Remind students that high-frequency words are words that appear over and over in texts. Remind them they are learning many of the words this year, and the words will help them become better readers. </a:t>
            </a:r>
            <a:endParaRPr/>
          </a:p>
          <a:p>
            <a:pPr indent="-256032" lvl="0" marL="256032" rtl="0" algn="l">
              <a:lnSpc>
                <a:spcPct val="100000"/>
              </a:lnSpc>
              <a:spcBef>
                <a:spcPts val="0"/>
              </a:spcBef>
              <a:spcAft>
                <a:spcPts val="0"/>
              </a:spcAft>
              <a:buSzPts val="1200"/>
              <a:buFont typeface="Calibri"/>
              <a:buAutoNum type="arabicPeriod"/>
            </a:pPr>
            <a:r>
              <a:rPr lang="en-US"/>
              <a:t>Say the word our and ask students what letters spell the word. </a:t>
            </a:r>
            <a:endParaRPr/>
          </a:p>
          <a:p>
            <a:pPr indent="-256032" lvl="0" marL="256032" rtl="0" algn="l">
              <a:lnSpc>
                <a:spcPct val="100000"/>
              </a:lnSpc>
              <a:spcBef>
                <a:spcPts val="0"/>
              </a:spcBef>
              <a:spcAft>
                <a:spcPts val="0"/>
              </a:spcAft>
              <a:buSzPts val="1200"/>
              <a:buFont typeface="Calibri"/>
              <a:buAutoNum type="arabicPeriod"/>
            </a:pPr>
            <a:r>
              <a:rPr lang="en-US"/>
              <a:t>Have students </a:t>
            </a:r>
            <a:endParaRPr/>
          </a:p>
          <a:p>
            <a:pPr indent="-256032" lvl="1" marL="713232" rtl="0" algn="l">
              <a:lnSpc>
                <a:spcPct val="100000"/>
              </a:lnSpc>
              <a:spcBef>
                <a:spcPts val="0"/>
              </a:spcBef>
              <a:spcAft>
                <a:spcPts val="0"/>
              </a:spcAft>
              <a:buSzPts val="1200"/>
              <a:buFont typeface="Calibri"/>
              <a:buChar char="•"/>
            </a:pPr>
            <a:r>
              <a:rPr lang="en-US"/>
              <a:t>say the letters as you write them on the board. </a:t>
            </a:r>
            <a:endParaRPr/>
          </a:p>
          <a:p>
            <a:pPr indent="-256032" lvl="1" marL="713232" rtl="0" algn="l">
              <a:lnSpc>
                <a:spcPct val="100000"/>
              </a:lnSpc>
              <a:spcBef>
                <a:spcPts val="0"/>
              </a:spcBef>
              <a:spcAft>
                <a:spcPts val="0"/>
              </a:spcAft>
              <a:buSzPts val="1200"/>
              <a:buFont typeface="Calibri"/>
              <a:buChar char="•"/>
            </a:pPr>
            <a:r>
              <a:rPr lang="en-US"/>
              <a:t>say and spell the word, doing a silent cheer for each letter.</a:t>
            </a:r>
            <a:endParaRPr/>
          </a:p>
          <a:p>
            <a:pPr indent="-256032" lvl="1" marL="713232" rtl="0" algn="l">
              <a:lnSpc>
                <a:spcPct val="100000"/>
              </a:lnSpc>
              <a:spcBef>
                <a:spcPts val="0"/>
              </a:spcBef>
              <a:spcAft>
                <a:spcPts val="0"/>
              </a:spcAft>
              <a:buSzPts val="1200"/>
              <a:buFont typeface="Calibri"/>
              <a:buChar char="•"/>
            </a:pPr>
            <a:r>
              <a:rPr lang="en-US"/>
              <a:t>repeat with be and saw.</a:t>
            </a:r>
            <a:endParaRPr/>
          </a:p>
        </p:txBody>
      </p:sp>
      <p:sp>
        <p:nvSpPr>
          <p:cNvPr id="937" name="Google Shape;937;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Explain to students that readers can make connections between the ideas in two texts and draw pictures to represent the connections.</a:t>
            </a:r>
            <a:endParaRPr/>
          </a:p>
          <a:p>
            <a:pPr indent="-228600" lvl="1" marL="685800" rtl="0" algn="l">
              <a:lnSpc>
                <a:spcPct val="100000"/>
              </a:lnSpc>
              <a:spcBef>
                <a:spcPts val="0"/>
              </a:spcBef>
              <a:spcAft>
                <a:spcPts val="0"/>
              </a:spcAft>
              <a:buClr>
                <a:schemeClr val="dk1"/>
              </a:buClr>
              <a:buSzPts val="1200"/>
              <a:buFont typeface="Calibri"/>
              <a:buChar char="•"/>
            </a:pPr>
            <a:r>
              <a:rPr i="1" lang="en-US"/>
              <a:t>Think about what you learned from each of the texts. </a:t>
            </a:r>
            <a:endParaRPr/>
          </a:p>
          <a:p>
            <a:pPr indent="-228600" lvl="1" marL="685800" rtl="0" algn="l">
              <a:lnSpc>
                <a:spcPct val="100000"/>
              </a:lnSpc>
              <a:spcBef>
                <a:spcPts val="0"/>
              </a:spcBef>
              <a:spcAft>
                <a:spcPts val="0"/>
              </a:spcAft>
              <a:buClr>
                <a:schemeClr val="dk1"/>
              </a:buClr>
              <a:buSzPts val="1200"/>
              <a:buFont typeface="Calibri"/>
              <a:buChar char="•"/>
            </a:pPr>
            <a:r>
              <a:rPr i="1" lang="en-US"/>
              <a:t>Connect what you learned from one text to what you learned from the other text. </a:t>
            </a:r>
            <a:endParaRPr/>
          </a:p>
          <a:p>
            <a:pPr indent="-228600" lvl="1" marL="685800" rtl="0" algn="l">
              <a:lnSpc>
                <a:spcPct val="100000"/>
              </a:lnSpc>
              <a:spcBef>
                <a:spcPts val="0"/>
              </a:spcBef>
              <a:spcAft>
                <a:spcPts val="0"/>
              </a:spcAft>
              <a:buClr>
                <a:schemeClr val="dk1"/>
              </a:buClr>
              <a:buSzPts val="1200"/>
              <a:buFont typeface="Calibri"/>
              <a:buChar char="•"/>
            </a:pPr>
            <a:r>
              <a:rPr i="1" lang="en-US"/>
              <a:t>Think about a picture you could draw that shows how the texts are connected</a:t>
            </a:r>
            <a:r>
              <a:rPr lang="en-US"/>
              <a: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Model how to make a connection between Weather Around the World and another text: </a:t>
            </a:r>
            <a:r>
              <a:rPr i="1" lang="en-US"/>
              <a:t>I learned about some of the ways people deal with extreme weather. I read another book about houses around the world. Both books told about some of the types of houses people live in because of where they live. I could draw a picture of these houses.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to p. 42 of the Student Interactive. Ask students to respond to sources by drawing a type of weather from Weather Around the World and a type of weather from another text.</a:t>
            </a:r>
            <a:endParaRPr i="1" sz="1200">
              <a:latin typeface="Calibri"/>
              <a:ea typeface="Calibri"/>
              <a:cs typeface="Calibri"/>
              <a:sym typeface="Calibri"/>
            </a:endParaRPr>
          </a:p>
        </p:txBody>
      </p:sp>
      <p:sp>
        <p:nvSpPr>
          <p:cNvPr id="950" name="Google Shape;950;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talk to a partner to respond to the Weekly Question: How have people learned to live in bad weather</a:t>
            </a:r>
            <a:r>
              <a:rPr lang="en-US">
                <a:latin typeface="Arial"/>
                <a:ea typeface="Arial"/>
                <a:cs typeface="Arial"/>
                <a:sym typeface="Arial"/>
              </a:rPr>
              <a:t>? </a:t>
            </a:r>
            <a:endParaRPr>
              <a:latin typeface="Arial"/>
              <a:ea typeface="Arial"/>
              <a:cs typeface="Arial"/>
              <a:sym typeface="Arial"/>
            </a:endParaRPr>
          </a:p>
          <a:p>
            <a:pPr indent="-228600" lvl="0" marL="228600" rtl="0" algn="l">
              <a:lnSpc>
                <a:spcPct val="100000"/>
              </a:lnSpc>
              <a:spcBef>
                <a:spcPts val="0"/>
              </a:spcBef>
              <a:spcAft>
                <a:spcPts val="0"/>
              </a:spcAft>
              <a:buSzPts val="1200"/>
              <a:buFont typeface="Calibri"/>
              <a:buAutoNum type="arabicPeriod"/>
            </a:pPr>
            <a:r>
              <a:rPr lang="en-US"/>
              <a:t>Encourage students to share examples from the texts they have read and from their own experiences.</a:t>
            </a:r>
            <a:endParaRPr b="1" sz="1200">
              <a:latin typeface="Calibri"/>
              <a:ea typeface="Calibri"/>
              <a:cs typeface="Calibri"/>
              <a:sym typeface="Calibri"/>
            </a:endParaRPr>
          </a:p>
        </p:txBody>
      </p:sp>
      <p:sp>
        <p:nvSpPr>
          <p:cNvPr id="963" name="Google Shape;963;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Authors plan question and answer books by thinking about the most important information they know about the topic. Planning a question and answer book helps authors think through the information they will share. Using a graphic organizer ensures that authors include the most important details about the topic. </a:t>
            </a:r>
            <a:endParaRPr/>
          </a:p>
          <a:p>
            <a:pPr indent="-228600" lvl="0" marL="228600" rtl="0" algn="l">
              <a:lnSpc>
                <a:spcPct val="100000"/>
              </a:lnSpc>
              <a:spcBef>
                <a:spcPts val="0"/>
              </a:spcBef>
              <a:spcAft>
                <a:spcPts val="0"/>
              </a:spcAft>
              <a:buSzPts val="1200"/>
              <a:buFont typeface="Calibri"/>
              <a:buAutoNum type="arabicPeriod"/>
            </a:pPr>
            <a:r>
              <a:rPr lang="en-US"/>
              <a:t>Tell students that authors may use a graphic organizer to keep track of their topic and questions so they can plan their book. Copy the graphic organizer from p. 49 of the Student Interactive on the board.</a:t>
            </a:r>
            <a:endParaRPr/>
          </a:p>
          <a:p>
            <a:pPr indent="-228600" lvl="0" marL="228600" rtl="0" algn="l">
              <a:lnSpc>
                <a:spcPct val="100000"/>
              </a:lnSpc>
              <a:spcBef>
                <a:spcPts val="0"/>
              </a:spcBef>
              <a:spcAft>
                <a:spcPts val="0"/>
              </a:spcAft>
              <a:buSzPts val="1200"/>
              <a:buFont typeface="Calibri"/>
              <a:buAutoNum type="arabicPeriod"/>
            </a:pPr>
            <a:r>
              <a:rPr lang="en-US"/>
              <a:t>Hold up a stack text that you read during the immersion days. Say: </a:t>
            </a:r>
            <a:r>
              <a:rPr i="1" lang="en-US"/>
              <a:t>Before the author wrote this book, he or she planned what would be included. Let’s pretend we are the authors. Let’s plan our book. We will write or draw the topic in the middle circle of our graphic organizer. Can anyone tell me what the topic of this book is</a:t>
            </a:r>
            <a:r>
              <a:rPr i="1" lang="en-US">
                <a:latin typeface="Arial"/>
                <a:ea typeface="Arial"/>
                <a:cs typeface="Arial"/>
                <a:sym typeface="Arial"/>
              </a:rPr>
              <a:t>?</a:t>
            </a:r>
            <a:endParaRPr>
              <a:latin typeface="Arial"/>
              <a:ea typeface="Arial"/>
              <a:cs typeface="Arial"/>
              <a:sym typeface="Arial"/>
            </a:endParaRPr>
          </a:p>
          <a:p>
            <a:pPr indent="-228600" lvl="0" marL="228600" rtl="0" algn="l">
              <a:lnSpc>
                <a:spcPct val="100000"/>
              </a:lnSpc>
              <a:spcBef>
                <a:spcPts val="0"/>
              </a:spcBef>
              <a:spcAft>
                <a:spcPts val="0"/>
              </a:spcAft>
              <a:buSzPts val="1200"/>
              <a:buFont typeface="Calibri"/>
              <a:buAutoNum type="arabicPeriod"/>
            </a:pPr>
            <a:r>
              <a:rPr lang="en-US"/>
              <a:t>Have students say the topic. Write it in the middle circle of the graphic organizer. Then have students name details about the topic as you write them in the surrounding circles. Then say: </a:t>
            </a:r>
            <a:r>
              <a:rPr i="1" lang="en-US"/>
              <a:t>When you choose your own topic, make sure you choose a topic you know a lot about. Filling out a graphic organizer will help you plan what you know about the topic. If you don’t know enough about your topic, you can choose a different topic, or you can look up information in a book or on a computer.</a:t>
            </a:r>
            <a:endParaRPr/>
          </a:p>
          <a:p>
            <a:pPr indent="-228600" lvl="0" marL="228600" rtl="0" algn="l">
              <a:lnSpc>
                <a:spcPct val="100000"/>
              </a:lnSpc>
              <a:spcBef>
                <a:spcPts val="0"/>
              </a:spcBef>
              <a:spcAft>
                <a:spcPts val="0"/>
              </a:spcAft>
              <a:buSzPts val="1200"/>
              <a:buFont typeface="Calibri"/>
              <a:buAutoNum type="arabicPeriod"/>
            </a:pPr>
            <a:r>
              <a:rPr lang="en-US"/>
              <a:t>Give students a few minutes to plan, using their graphic organizer.</a:t>
            </a:r>
            <a:endParaRPr/>
          </a:p>
          <a:p>
            <a:pPr indent="-228600" lvl="0" marL="228600" rtl="0" algn="l">
              <a:lnSpc>
                <a:spcPct val="100000"/>
              </a:lnSpc>
              <a:spcBef>
                <a:spcPts val="0"/>
              </a:spcBef>
              <a:spcAft>
                <a:spcPts val="0"/>
              </a:spcAft>
              <a:buSzPts val="1200"/>
              <a:buFont typeface="Calibri"/>
              <a:buAutoNum type="arabicPeriod"/>
            </a:pPr>
            <a:r>
              <a:rPr lang="en-US"/>
              <a:t>Ask a few students to share their graphic organizers with the class. Have them share a question they might write in their book.</a:t>
            </a:r>
            <a:endParaRPr i="1"/>
          </a:p>
        </p:txBody>
      </p:sp>
      <p:sp>
        <p:nvSpPr>
          <p:cNvPr id="977" name="Google Shape;977;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syllables are the chunks we can hear in words and today they will break apart and put together syllables. Say: </a:t>
            </a:r>
            <a:r>
              <a:rPr i="1" lang="en-US"/>
              <a:t>Watch how I break apart and put together a word</a:t>
            </a:r>
            <a:r>
              <a:rPr lang="en-US"/>
              <a:t>. Display a picture of a flashlight that is cut into two pieces. Hold the pieces close together. Say: </a:t>
            </a:r>
            <a:r>
              <a:rPr i="1" lang="en-US"/>
              <a:t>My word is flashlight</a:t>
            </a:r>
            <a:r>
              <a:rPr lang="en-US"/>
              <a:t>. As you say the word, run a finger under the two parts to show that they are connected. Say: </a:t>
            </a:r>
            <a:r>
              <a:rPr i="1" lang="en-US"/>
              <a:t>Watch now as I break the word apart, or segment the syllables</a:t>
            </a:r>
            <a:r>
              <a:rPr lang="en-US"/>
              <a:t>. Pull the pieces of the picture apart as you say: </a:t>
            </a:r>
            <a:r>
              <a:rPr i="1" lang="en-US"/>
              <a:t>flash</a:t>
            </a:r>
            <a:r>
              <a:rPr lang="en-US"/>
              <a:t> (pause) </a:t>
            </a:r>
            <a:r>
              <a:rPr i="1" lang="en-US"/>
              <a:t>light</a:t>
            </a:r>
            <a:r>
              <a:rPr lang="en-US"/>
              <a:t>. </a:t>
            </a:r>
            <a:r>
              <a:rPr i="1" lang="en-US"/>
              <a:t>Now, I will blend the word back together again</a:t>
            </a:r>
            <a:r>
              <a:rPr lang="en-US"/>
              <a:t>. Hold the pieces back together and say: flashlight. Have students segment and blend the word as you separate and hold together the picture pieces.</a:t>
            </a:r>
            <a:endParaRPr/>
          </a:p>
          <a:p>
            <a:pPr indent="-256032" lvl="0" marL="256032" rtl="0" algn="l">
              <a:lnSpc>
                <a:spcPct val="100000"/>
              </a:lnSpc>
              <a:spcBef>
                <a:spcPts val="0"/>
              </a:spcBef>
              <a:spcAft>
                <a:spcPts val="0"/>
              </a:spcAft>
              <a:buSzPts val="1200"/>
              <a:buFont typeface="Calibri"/>
              <a:buAutoNum type="arabicPeriod"/>
            </a:pPr>
            <a:r>
              <a:rPr lang="en-US"/>
              <a:t>Continue with other words such as catfish, football, and sunshine. Provide pairs of students with a picture of the word that has been cut into two equal parts. Have pairs put the pieces together and say the word, pull the pieces apart and segment the word, and then put the pieces back together and blend the word.</a:t>
            </a:r>
            <a:endParaRPr sz="1200">
              <a:latin typeface="Calibri"/>
              <a:ea typeface="Calibri"/>
              <a:cs typeface="Calibri"/>
              <a:sym typeface="Calibri"/>
            </a:endParaRPr>
          </a:p>
        </p:txBody>
      </p:sp>
      <p:sp>
        <p:nvSpPr>
          <p:cNvPr id="152" name="Google Shape;15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You can </a:t>
            </a:r>
            <a:r>
              <a:rPr b="1" lang="en-US"/>
              <a:t>tap</a:t>
            </a:r>
            <a:r>
              <a:rPr lang="en-US"/>
              <a:t> your foot to the music.</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Pete does </a:t>
            </a:r>
            <a:r>
              <a:rPr b="1" lang="en-US"/>
              <a:t>not</a:t>
            </a:r>
            <a:r>
              <a:rPr lang="en-US"/>
              <a:t> like cheese.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How old will you </a:t>
            </a:r>
            <a:r>
              <a:rPr b="1" lang="en-US"/>
              <a:t>be</a:t>
            </a:r>
            <a:r>
              <a:rPr lang="en-US"/>
              <a:t> next year?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a:t>
            </a:r>
            <a:r>
              <a:rPr b="1" lang="en-US"/>
              <a:t>cat</a:t>
            </a:r>
            <a:r>
              <a:rPr lang="en-US"/>
              <a:t> is orange.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Mike put a </a:t>
            </a:r>
            <a:r>
              <a:rPr b="1" lang="en-US"/>
              <a:t>hat</a:t>
            </a:r>
            <a:r>
              <a:rPr lang="en-US"/>
              <a:t> on the dog.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t>
            </a:r>
            <a:r>
              <a:rPr b="1" lang="en-US"/>
              <a:t>saw</a:t>
            </a:r>
            <a:r>
              <a:rPr lang="en-US"/>
              <a:t> a lion at the zoo.</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990" name="Google Shape;990;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Display the following sentence and guide students to answer the question. my family and i like to play cards.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What two words should start with a capital letter</a:t>
            </a:r>
            <a:r>
              <a:rPr lang="en-US">
                <a:latin typeface="Arial"/>
                <a:ea typeface="Arial"/>
                <a:cs typeface="Arial"/>
                <a:sym typeface="Arial"/>
              </a:rPr>
              <a:t>? </a:t>
            </a:r>
            <a:endParaRPr>
              <a:latin typeface="Arial"/>
              <a:ea typeface="Arial"/>
              <a:cs typeface="Arial"/>
              <a:sym typeface="Arial"/>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family; I</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my; I</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like; play</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my; cards</a:t>
            </a:r>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Language and Conventions, p. 284, from the Resource Download Center. </a:t>
            </a:r>
            <a:r>
              <a:rPr b="1" i="0" lang="en-US" sz="1200" u="none" strike="noStrike">
                <a:latin typeface="Calibri"/>
                <a:ea typeface="Calibri"/>
                <a:cs typeface="Calibri"/>
                <a:sym typeface="Calibri"/>
              </a:rPr>
              <a:t>Click path: Table of Contents -&gt; Resource Download Center -&gt; Language and Conventions -&gt; U5 W1</a:t>
            </a:r>
            <a:endParaRPr b="0" i="0" sz="1800" u="none" strike="noStrike">
              <a:latin typeface="Calibri"/>
              <a:ea typeface="Calibri"/>
              <a:cs typeface="Calibri"/>
              <a:sym typeface="Calibri"/>
            </a:endParaRPr>
          </a:p>
        </p:txBody>
      </p:sp>
      <p:sp>
        <p:nvSpPr>
          <p:cNvPr id="1007" name="Google Shape;1007;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19" name="Google Shape;1019;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Display Picture Card cap. </a:t>
            </a:r>
            <a:r>
              <a:rPr i="1" lang="en-US"/>
              <a:t>What letter spells the sound /k/ at the beginning of cap</a:t>
            </a:r>
            <a:r>
              <a:rPr i="1" lang="en-US">
                <a:latin typeface="Arial"/>
                <a:ea typeface="Arial"/>
                <a:cs typeface="Arial"/>
                <a:sym typeface="Arial"/>
              </a:rPr>
              <a:t>?</a:t>
            </a:r>
            <a:r>
              <a:rPr i="1" lang="en-US"/>
              <a:t> </a:t>
            </a:r>
            <a:r>
              <a:rPr lang="en-US"/>
              <a:t>Turn the card over to confirm that the letter c spells the sound /k/ in cap. Have students tell you the letters that are in the word cap. </a:t>
            </a:r>
            <a:r>
              <a:rPr i="1" lang="en-US"/>
              <a:t>Now let’s practice reading other words with the sound /k/ spelled c</a:t>
            </a:r>
            <a:r>
              <a:rPr lang="en-US"/>
              <a:t>. </a:t>
            </a:r>
            <a:endParaRPr/>
          </a:p>
          <a:p>
            <a:pPr indent="-201168" lvl="0" marL="201168" rtl="0" algn="l">
              <a:lnSpc>
                <a:spcPct val="100000"/>
              </a:lnSpc>
              <a:spcBef>
                <a:spcPts val="0"/>
              </a:spcBef>
              <a:spcAft>
                <a:spcPts val="0"/>
              </a:spcAft>
              <a:buSzPts val="1200"/>
              <a:buFont typeface="Calibri"/>
              <a:buAutoNum type="arabicPeriod"/>
            </a:pPr>
            <a:r>
              <a:rPr lang="en-US"/>
              <a:t>Write the words cot, cone, cute, and can on the board. Circle the c in each word. Have students read the list. Continue the activity with the letter Tt. Use the tub Picture Card and write the words tube, tag, take, and tap on the board. </a:t>
            </a:r>
            <a:r>
              <a:rPr b="1" lang="en-US"/>
              <a:t>Click path -&gt; Table of Contents -&gt; Unit 5 Week 1 </a:t>
            </a:r>
            <a:r>
              <a:rPr b="1" lang="en-US"/>
              <a:t>Informational</a:t>
            </a:r>
            <a:r>
              <a:rPr b="1" lang="en-US"/>
              <a:t> Text -&gt; Lesson 1</a:t>
            </a:r>
            <a:endParaRPr/>
          </a:p>
          <a:p>
            <a:pPr indent="-201168" lvl="0" marL="201168" rtl="0" algn="l">
              <a:lnSpc>
                <a:spcPct val="100000"/>
              </a:lnSpc>
              <a:spcBef>
                <a:spcPts val="0"/>
              </a:spcBef>
              <a:spcAft>
                <a:spcPts val="0"/>
              </a:spcAft>
              <a:buSzPts val="1200"/>
              <a:buFont typeface="Calibri"/>
              <a:buAutoNum type="arabicPeriod"/>
            </a:pPr>
            <a:r>
              <a:rPr lang="en-US"/>
              <a:t>Continue the routine with these words: case, cut, tape, ten.</a:t>
            </a:r>
            <a:endParaRPr/>
          </a:p>
        </p:txBody>
      </p:sp>
      <p:sp>
        <p:nvSpPr>
          <p:cNvPr id="166" name="Google Shape;16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01168" lvl="0" marL="201168" rtl="0" algn="l">
              <a:lnSpc>
                <a:spcPct val="100000"/>
              </a:lnSpc>
              <a:spcBef>
                <a:spcPts val="0"/>
              </a:spcBef>
              <a:spcAft>
                <a:spcPts val="0"/>
              </a:spcAft>
              <a:buSzPts val="1200"/>
              <a:buFont typeface="Calibri"/>
              <a:buAutoNum type="arabicPeriod"/>
            </a:pPr>
            <a:r>
              <a:rPr lang="en-US"/>
              <a:t>Have students look at p. 16 in the Student Interactive. Have students read the words in the bank. </a:t>
            </a:r>
            <a:endParaRPr/>
          </a:p>
          <a:p>
            <a:pPr indent="-201168" lvl="0" marL="201168" rtl="0" algn="l">
              <a:lnSpc>
                <a:spcPct val="100000"/>
              </a:lnSpc>
              <a:spcBef>
                <a:spcPts val="0"/>
              </a:spcBef>
              <a:spcAft>
                <a:spcPts val="0"/>
              </a:spcAft>
              <a:buSzPts val="1200"/>
              <a:buFont typeface="Calibri"/>
              <a:buAutoNum type="arabicPeriod"/>
            </a:pPr>
            <a:r>
              <a:rPr lang="en-US"/>
              <a:t>Then have them read the words at the top of each column. </a:t>
            </a:r>
            <a:r>
              <a:rPr i="1" lang="en-US"/>
              <a:t>What are the beginning letters</a:t>
            </a:r>
            <a:r>
              <a:rPr i="1" lang="en-US">
                <a:latin typeface="Arial"/>
                <a:ea typeface="Arial"/>
                <a:cs typeface="Arial"/>
                <a:sym typeface="Arial"/>
              </a:rPr>
              <a:t>?</a:t>
            </a:r>
            <a:r>
              <a:rPr i="1" lang="en-US"/>
              <a:t> </a:t>
            </a:r>
            <a:r>
              <a:rPr lang="en-US"/>
              <a:t>Students should say </a:t>
            </a:r>
            <a:r>
              <a:rPr i="1" lang="en-US"/>
              <a:t>c</a:t>
            </a:r>
            <a:r>
              <a:rPr lang="en-US"/>
              <a:t> and</a:t>
            </a:r>
            <a:r>
              <a:rPr i="1" lang="en-US"/>
              <a:t> t.</a:t>
            </a:r>
            <a:r>
              <a:rPr lang="en-US"/>
              <a:t> </a:t>
            </a:r>
            <a:endParaRPr/>
          </a:p>
          <a:p>
            <a:pPr indent="-201168" lvl="0" marL="201168" rtl="0" algn="l">
              <a:lnSpc>
                <a:spcPct val="100000"/>
              </a:lnSpc>
              <a:spcBef>
                <a:spcPts val="0"/>
              </a:spcBef>
              <a:spcAft>
                <a:spcPts val="0"/>
              </a:spcAft>
              <a:buSzPts val="1200"/>
              <a:buFont typeface="Calibri"/>
              <a:buAutoNum type="arabicPeriod"/>
            </a:pPr>
            <a:r>
              <a:rPr lang="en-US"/>
              <a:t>Have students write each word from the word bank in the column with the word that begins with the same letter. </a:t>
            </a:r>
            <a:endParaRPr/>
          </a:p>
          <a:p>
            <a:pPr indent="-201168" lvl="0" marL="201168" rtl="0" algn="l">
              <a:lnSpc>
                <a:spcPct val="100000"/>
              </a:lnSpc>
              <a:spcBef>
                <a:spcPts val="0"/>
              </a:spcBef>
              <a:spcAft>
                <a:spcPts val="0"/>
              </a:spcAft>
              <a:buSzPts val="1200"/>
              <a:buFont typeface="Calibri"/>
              <a:buAutoNum type="arabicPeriod"/>
            </a:pPr>
            <a:r>
              <a:rPr lang="en-US"/>
              <a:t>Then have them read the words again.</a:t>
            </a:r>
            <a:endParaRPr i="1" sz="1200">
              <a:latin typeface="Calibri"/>
              <a:ea typeface="Calibri"/>
              <a:cs typeface="Calibri"/>
              <a:sym typeface="Calibri"/>
            </a:endParaRPr>
          </a:p>
        </p:txBody>
      </p:sp>
      <p:sp>
        <p:nvSpPr>
          <p:cNvPr id="181" name="Google Shape;181;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49.png"/><Relationship Id="rId7" Type="http://schemas.openxmlformats.org/officeDocument/2006/relationships/image" Target="../media/image15.png"/><Relationship Id="rId8"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5.png"/><Relationship Id="rId7"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8.png"/><Relationship Id="rId7"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8.png"/><Relationship Id="rId7"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8.png"/><Relationship Id="rId7"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49.png"/><Relationship Id="rId7" Type="http://schemas.openxmlformats.org/officeDocument/2006/relationships/image" Target="../media/image33.png"/><Relationship Id="rId8"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40.png"/><Relationship Id="rId5" Type="http://schemas.openxmlformats.org/officeDocument/2006/relationships/image" Target="../media/image11.png"/><Relationship Id="rId6" Type="http://schemas.openxmlformats.org/officeDocument/2006/relationships/image" Target="../media/image44.png"/><Relationship Id="rId7" Type="http://schemas.openxmlformats.org/officeDocument/2006/relationships/image" Target="../media/image41.png"/><Relationship Id="rId8" Type="http://schemas.openxmlformats.org/officeDocument/2006/relationships/image" Target="../media/image4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4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29" y="-2514082"/>
            <a:ext cx="9523200" cy="12271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icture containing clock&#10;&#10;Description automatically generated" id="196" name="Google Shape;196;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7" name="Google Shape;197;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8" name="Google Shape;198;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9" name="Google Shape;199;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0" name="Google Shape;200;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9"/>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a:t>
            </a:r>
            <a:endParaRPr b="0" i="0" sz="1400" u="none" cap="none" strike="noStrike">
              <a:solidFill>
                <a:srgbClr val="000000"/>
              </a:solidFill>
              <a:latin typeface="Century Gothic"/>
              <a:ea typeface="Century Gothic"/>
              <a:cs typeface="Century Gothic"/>
              <a:sym typeface="Century Gothic"/>
            </a:endParaRPr>
          </a:p>
        </p:txBody>
      </p:sp>
      <p:sp>
        <p:nvSpPr>
          <p:cNvPr id="202" name="Google Shape;202;p9"/>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our</a:t>
            </a:r>
            <a:endParaRPr b="0" i="0" sz="1400" u="none" cap="none" strike="noStrike">
              <a:solidFill>
                <a:srgbClr val="000000"/>
              </a:solidFill>
              <a:latin typeface="Century Gothic"/>
              <a:ea typeface="Century Gothic"/>
              <a:cs typeface="Century Gothic"/>
              <a:sym typeface="Century Gothic"/>
            </a:endParaRPr>
          </a:p>
        </p:txBody>
      </p:sp>
      <p:sp>
        <p:nvSpPr>
          <p:cNvPr id="203" name="Google Shape;203;p9"/>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 picture containing clock&#10;&#10;Description automatically generated" id="209" name="Google Shape;209;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0" name="Google Shape;210;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1" name="Google Shape;211;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2" name="Google Shape;212;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3" name="Google Shape;213;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214" name="Google Shape;214;p10"/>
          <p:cNvSpPr txBox="1"/>
          <p:nvPr/>
        </p:nvSpPr>
        <p:spPr>
          <a:xfrm>
            <a:off x="9162373" y="2544032"/>
            <a:ext cx="2871176"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Talk</a:t>
            </a:r>
            <a:r>
              <a:rPr b="0" i="0" lang="en-US" sz="2800" u="none" cap="none" strike="noStrike">
                <a:solidFill>
                  <a:schemeClr val="dk1"/>
                </a:solidFill>
                <a:latin typeface="Century Gothic"/>
                <a:ea typeface="Century Gothic"/>
                <a:cs typeface="Century Gothic"/>
                <a:sym typeface="Century Gothic"/>
              </a:rPr>
              <a:t> about what you can learn from the different parts of the Web site.</a:t>
            </a:r>
            <a:endParaRPr b="0" i="0" sz="1400" u="none" cap="none" strike="noStrike">
              <a:solidFill>
                <a:srgbClr val="000000"/>
              </a:solidFill>
              <a:latin typeface="Arial"/>
              <a:ea typeface="Arial"/>
              <a:cs typeface="Arial"/>
              <a:sym typeface="Arial"/>
            </a:endParaRPr>
          </a:p>
        </p:txBody>
      </p:sp>
      <p:sp>
        <p:nvSpPr>
          <p:cNvPr id="215" name="Google Shape;215;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 15</a:t>
            </a:r>
            <a:endParaRPr b="0" i="0" sz="1400" u="none" cap="none" strike="noStrike">
              <a:solidFill>
                <a:srgbClr val="000000"/>
              </a:solidFill>
              <a:latin typeface="Century Gothic"/>
              <a:ea typeface="Century Gothic"/>
              <a:cs typeface="Century Gothic"/>
              <a:sym typeface="Century Gothic"/>
            </a:endParaRPr>
          </a:p>
        </p:txBody>
      </p:sp>
      <p:pic>
        <p:nvPicPr>
          <p:cNvPr id="216" name="Google Shape;216;p10"/>
          <p:cNvPicPr preferRelativeResize="0"/>
          <p:nvPr/>
        </p:nvPicPr>
        <p:blipFill rotWithShape="1">
          <a:blip r:embed="rId6">
            <a:alphaModFix/>
          </a:blip>
          <a:srcRect b="0" l="495" r="485" t="0"/>
          <a:stretch/>
        </p:blipFill>
        <p:spPr>
          <a:xfrm>
            <a:off x="503000" y="1826525"/>
            <a:ext cx="8438824" cy="35236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A picture containing clock&#10;&#10;Description automatically generated" id="222" name="Google Shape;222;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3" name="Google Shape;223;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4" name="Google Shape;224;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5" name="Google Shape;225;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6" name="Google Shape;226;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pSp>
        <p:nvGrpSpPr>
          <p:cNvPr id="227" name="Google Shape;227;p11"/>
          <p:cNvGrpSpPr/>
          <p:nvPr/>
        </p:nvGrpSpPr>
        <p:grpSpPr>
          <a:xfrm>
            <a:off x="1663133" y="2625375"/>
            <a:ext cx="8126909" cy="2875309"/>
            <a:chOff x="545" y="1271678"/>
            <a:chExt cx="8126909" cy="2875309"/>
          </a:xfrm>
        </p:grpSpPr>
        <p:sp>
          <p:nvSpPr>
            <p:cNvPr id="228" name="Google Shape;228;p11"/>
            <p:cNvSpPr/>
            <p:nvPr/>
          </p:nvSpPr>
          <p:spPr>
            <a:xfrm>
              <a:off x="4064000" y="2459823"/>
              <a:ext cx="2875309" cy="499020"/>
            </a:xfrm>
            <a:custGeom>
              <a:rect b="b" l="l" r="r" t="t"/>
              <a:pathLst>
                <a:path extrusionOk="0" h="120000" w="120000">
                  <a:moveTo>
                    <a:pt x="0" y="0"/>
                  </a:moveTo>
                  <a:lnTo>
                    <a:pt x="0" y="60000"/>
                  </a:lnTo>
                  <a:lnTo>
                    <a:pt x="120000" y="60000"/>
                  </a:lnTo>
                  <a:lnTo>
                    <a:pt x="120000" y="120000"/>
                  </a:lnTo>
                </a:path>
              </a:pathLst>
            </a:custGeom>
            <a:noFill/>
            <a:ln cap="flat" cmpd="sng" w="25400">
              <a:solidFill>
                <a:srgbClr val="345A99"/>
              </a:solidFill>
              <a:prstDash val="solid"/>
              <a:round/>
              <a:headEnd len="sm" w="sm" type="none"/>
              <a:tailEnd len="sm" w="sm" type="none"/>
            </a:ln>
          </p:spPr>
        </p:sp>
        <p:sp>
          <p:nvSpPr>
            <p:cNvPr id="229" name="Google Shape;229;p11"/>
            <p:cNvSpPr/>
            <p:nvPr/>
          </p:nvSpPr>
          <p:spPr>
            <a:xfrm>
              <a:off x="4018280" y="2459823"/>
              <a:ext cx="91440" cy="499020"/>
            </a:xfrm>
            <a:custGeom>
              <a:rect b="b" l="l" r="r" t="t"/>
              <a:pathLst>
                <a:path extrusionOk="0" h="120000" w="120000">
                  <a:moveTo>
                    <a:pt x="60000" y="0"/>
                  </a:moveTo>
                  <a:lnTo>
                    <a:pt x="60000" y="120000"/>
                  </a:lnTo>
                </a:path>
              </a:pathLst>
            </a:custGeom>
            <a:noFill/>
            <a:ln cap="flat" cmpd="sng" w="25400">
              <a:solidFill>
                <a:srgbClr val="345A99"/>
              </a:solidFill>
              <a:prstDash val="solid"/>
              <a:round/>
              <a:headEnd len="sm" w="sm" type="none"/>
              <a:tailEnd len="sm" w="sm" type="none"/>
            </a:ln>
          </p:spPr>
        </p:sp>
        <p:sp>
          <p:nvSpPr>
            <p:cNvPr id="230" name="Google Shape;230;p11"/>
            <p:cNvSpPr/>
            <p:nvPr/>
          </p:nvSpPr>
          <p:spPr>
            <a:xfrm>
              <a:off x="1188690" y="2459823"/>
              <a:ext cx="2875309" cy="499020"/>
            </a:xfrm>
            <a:custGeom>
              <a:rect b="b" l="l" r="r" t="t"/>
              <a:pathLst>
                <a:path extrusionOk="0" h="120000" w="120000">
                  <a:moveTo>
                    <a:pt x="120000" y="0"/>
                  </a:moveTo>
                  <a:lnTo>
                    <a:pt x="120000" y="60000"/>
                  </a:lnTo>
                  <a:lnTo>
                    <a:pt x="0" y="60000"/>
                  </a:lnTo>
                  <a:lnTo>
                    <a:pt x="0" y="120000"/>
                  </a:lnTo>
                </a:path>
              </a:pathLst>
            </a:custGeom>
            <a:noFill/>
            <a:ln cap="flat" cmpd="sng" w="25400">
              <a:solidFill>
                <a:srgbClr val="345A99"/>
              </a:solidFill>
              <a:prstDash val="solid"/>
              <a:round/>
              <a:headEnd len="sm" w="sm" type="none"/>
              <a:tailEnd len="sm" w="sm" type="none"/>
            </a:ln>
          </p:spPr>
        </p:sp>
        <p:sp>
          <p:nvSpPr>
            <p:cNvPr id="231" name="Google Shape;231;p11"/>
            <p:cNvSpPr/>
            <p:nvPr/>
          </p:nvSpPr>
          <p:spPr>
            <a:xfrm>
              <a:off x="2875855" y="1271678"/>
              <a:ext cx="2376289" cy="1188144"/>
            </a:xfrm>
            <a:prstGeom prst="rect">
              <a:avLst/>
            </a:prstGeom>
            <a:gradFill>
              <a:gsLst>
                <a:gs pos="0">
                  <a:srgbClr val="98B7FF"/>
                </a:gs>
                <a:gs pos="35000">
                  <a:srgbClr val="B9CBFF"/>
                </a:gs>
                <a:gs pos="100000">
                  <a:srgbClr val="E2E9FF"/>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1"/>
            <p:cNvSpPr txBox="1"/>
            <p:nvPr/>
          </p:nvSpPr>
          <p:spPr>
            <a:xfrm>
              <a:off x="2875855" y="1271678"/>
              <a:ext cx="2376300" cy="1188000"/>
            </a:xfrm>
            <a:prstGeom prst="rect">
              <a:avLst/>
            </a:prstGeom>
            <a:solidFill>
              <a:schemeClr val="accent1"/>
            </a:solid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Century Gothic"/>
                  <a:ea typeface="Century Gothic"/>
                  <a:cs typeface="Century Gothic"/>
                  <a:sym typeface="Century Gothic"/>
                </a:rPr>
                <a:t>Main Idea:  An Earthquake is the shaking of the Earth.</a:t>
              </a:r>
              <a:endParaRPr b="0" i="0" sz="1400" u="none" cap="none" strike="noStrike">
                <a:solidFill>
                  <a:schemeClr val="lt1"/>
                </a:solidFill>
                <a:latin typeface="Arial"/>
                <a:ea typeface="Arial"/>
                <a:cs typeface="Arial"/>
                <a:sym typeface="Arial"/>
              </a:endParaRPr>
            </a:p>
          </p:txBody>
        </p:sp>
        <p:sp>
          <p:nvSpPr>
            <p:cNvPr id="233" name="Google Shape;233;p11"/>
            <p:cNvSpPr/>
            <p:nvPr/>
          </p:nvSpPr>
          <p:spPr>
            <a:xfrm>
              <a:off x="545" y="2958843"/>
              <a:ext cx="2376289" cy="1188144"/>
            </a:xfrm>
            <a:prstGeom prst="rect">
              <a:avLst/>
            </a:prstGeom>
            <a:gradFill>
              <a:gsLst>
                <a:gs pos="0">
                  <a:srgbClr val="98B7FF"/>
                </a:gs>
                <a:gs pos="35000">
                  <a:srgbClr val="B9CBFF"/>
                </a:gs>
                <a:gs pos="100000">
                  <a:srgbClr val="E2E9FF"/>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1"/>
            <p:cNvSpPr txBox="1"/>
            <p:nvPr/>
          </p:nvSpPr>
          <p:spPr>
            <a:xfrm>
              <a:off x="545" y="2958843"/>
              <a:ext cx="2376300" cy="1188000"/>
            </a:xfrm>
            <a:prstGeom prst="rect">
              <a:avLst/>
            </a:prstGeom>
            <a:solidFill>
              <a:schemeClr val="accent1"/>
            </a:solid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Century Gothic"/>
                  <a:ea typeface="Century Gothic"/>
                  <a:cs typeface="Century Gothic"/>
                  <a:sym typeface="Century Gothic"/>
                </a:rPr>
                <a:t>The Earth moves all the time.</a:t>
              </a:r>
              <a:endParaRPr b="0" i="0" sz="1400" u="none" cap="none" strike="noStrike">
                <a:solidFill>
                  <a:schemeClr val="lt1"/>
                </a:solidFill>
                <a:latin typeface="Arial"/>
                <a:ea typeface="Arial"/>
                <a:cs typeface="Arial"/>
                <a:sym typeface="Arial"/>
              </a:endParaRPr>
            </a:p>
          </p:txBody>
        </p:sp>
        <p:sp>
          <p:nvSpPr>
            <p:cNvPr id="235" name="Google Shape;235;p11"/>
            <p:cNvSpPr/>
            <p:nvPr/>
          </p:nvSpPr>
          <p:spPr>
            <a:xfrm>
              <a:off x="2875855" y="2958843"/>
              <a:ext cx="2376289" cy="1188144"/>
            </a:xfrm>
            <a:prstGeom prst="rect">
              <a:avLst/>
            </a:prstGeom>
            <a:gradFill>
              <a:gsLst>
                <a:gs pos="0">
                  <a:srgbClr val="98B7FF"/>
                </a:gs>
                <a:gs pos="35000">
                  <a:srgbClr val="B9CBFF"/>
                </a:gs>
                <a:gs pos="100000">
                  <a:srgbClr val="E2E9FF"/>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11"/>
            <p:cNvSpPr txBox="1"/>
            <p:nvPr/>
          </p:nvSpPr>
          <p:spPr>
            <a:xfrm>
              <a:off x="2875855" y="2958843"/>
              <a:ext cx="2376300" cy="1188000"/>
            </a:xfrm>
            <a:prstGeom prst="rect">
              <a:avLst/>
            </a:prstGeom>
            <a:solidFill>
              <a:schemeClr val="accent1"/>
            </a:solid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237" name="Google Shape;237;p11"/>
            <p:cNvSpPr/>
            <p:nvPr/>
          </p:nvSpPr>
          <p:spPr>
            <a:xfrm>
              <a:off x="5751165" y="2958843"/>
              <a:ext cx="2376289" cy="1188144"/>
            </a:xfrm>
            <a:prstGeom prst="rect">
              <a:avLst/>
            </a:prstGeom>
            <a:gradFill>
              <a:gsLst>
                <a:gs pos="0">
                  <a:srgbClr val="98B7FF"/>
                </a:gs>
                <a:gs pos="35000">
                  <a:srgbClr val="B9CBFF"/>
                </a:gs>
                <a:gs pos="100000">
                  <a:srgbClr val="E2E9FF"/>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1"/>
            <p:cNvSpPr txBox="1"/>
            <p:nvPr/>
          </p:nvSpPr>
          <p:spPr>
            <a:xfrm>
              <a:off x="5751165" y="2958843"/>
              <a:ext cx="2376289" cy="1188144"/>
            </a:xfrm>
            <a:prstGeom prst="rect">
              <a:avLst/>
            </a:prstGeom>
            <a:solidFill>
              <a:schemeClr val="accent1"/>
            </a:solid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grpSp>
      <p:sp>
        <p:nvSpPr>
          <p:cNvPr id="239" name="Google Shape;239;p11"/>
          <p:cNvSpPr txBox="1"/>
          <p:nvPr/>
        </p:nvSpPr>
        <p:spPr>
          <a:xfrm>
            <a:off x="2383971" y="1583871"/>
            <a:ext cx="646611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The Shaking Earth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A picture containing clock&#10;&#10;Description automatically generated" id="245" name="Google Shape;245;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6" name="Google Shape;246;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7" name="Google Shape;247;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8" name="Google Shape;248;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9" name="Google Shape;249;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 </a:t>
            </a:r>
            <a:endParaRPr b="0" i="0" sz="1400" u="none" cap="none" strike="noStrike">
              <a:solidFill>
                <a:srgbClr val="000000"/>
              </a:solidFill>
              <a:latin typeface="Century Gothic"/>
              <a:ea typeface="Century Gothic"/>
              <a:cs typeface="Century Gothic"/>
              <a:sym typeface="Century Gothic"/>
            </a:endParaRPr>
          </a:p>
        </p:txBody>
      </p:sp>
      <p:sp>
        <p:nvSpPr>
          <p:cNvPr id="250" name="Google Shape;250;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 27</a:t>
            </a:r>
            <a:endParaRPr b="0" i="0" sz="1400" u="none" cap="none" strike="noStrike">
              <a:solidFill>
                <a:srgbClr val="000000"/>
              </a:solidFill>
              <a:latin typeface="Century Gothic"/>
              <a:ea typeface="Century Gothic"/>
              <a:cs typeface="Century Gothic"/>
              <a:sym typeface="Century Gothic"/>
            </a:endParaRPr>
          </a:p>
        </p:txBody>
      </p:sp>
      <p:sp>
        <p:nvSpPr>
          <p:cNvPr id="251" name="Google Shape;251;p12"/>
          <p:cNvSpPr txBox="1"/>
          <p:nvPr/>
        </p:nvSpPr>
        <p:spPr>
          <a:xfrm>
            <a:off x="9050999" y="2693512"/>
            <a:ext cx="2928551"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26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52" name="Google Shape;252;p12"/>
          <p:cNvPicPr preferRelativeResize="0"/>
          <p:nvPr/>
        </p:nvPicPr>
        <p:blipFill rotWithShape="1">
          <a:blip r:embed="rId6">
            <a:alphaModFix/>
          </a:blip>
          <a:srcRect b="0" l="612" r="622" t="0"/>
          <a:stretch/>
        </p:blipFill>
        <p:spPr>
          <a:xfrm>
            <a:off x="503002" y="1826521"/>
            <a:ext cx="8133055" cy="3396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A picture containing clock&#10;&#10;Description automatically generated" id="258" name="Google Shape;258;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9" name="Google Shape;259;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0" name="Google Shape;260;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1" name="Google Shape;261;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2" name="Google Shape;262;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63" name="Google Shape;263;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64" name="Google Shape;264;p13"/>
          <p:cNvPicPr preferRelativeResize="0"/>
          <p:nvPr/>
        </p:nvPicPr>
        <p:blipFill rotWithShape="1">
          <a:blip r:embed="rId6">
            <a:alphaModFix/>
          </a:blip>
          <a:srcRect b="0" l="0" r="0" t="0"/>
          <a:stretch/>
        </p:blipFill>
        <p:spPr>
          <a:xfrm>
            <a:off x="6266249" y="2338535"/>
            <a:ext cx="4948236" cy="713781"/>
          </a:xfrm>
          <a:prstGeom prst="rect">
            <a:avLst/>
          </a:prstGeom>
          <a:noFill/>
          <a:ln>
            <a:noFill/>
          </a:ln>
        </p:spPr>
      </p:pic>
      <p:sp>
        <p:nvSpPr>
          <p:cNvPr id="265" name="Google Shape;265;p13"/>
          <p:cNvSpPr txBox="1"/>
          <p:nvPr/>
        </p:nvSpPr>
        <p:spPr>
          <a:xfrm>
            <a:off x="6569160" y="3318505"/>
            <a:ext cx="49323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details you learned about adobe homes.</a:t>
            </a:r>
            <a:endParaRPr b="0" i="0" sz="3200" u="none" cap="none" strike="noStrike">
              <a:solidFill>
                <a:schemeClr val="dk1"/>
              </a:solidFill>
              <a:latin typeface="Century Gothic"/>
              <a:ea typeface="Century Gothic"/>
              <a:cs typeface="Century Gothic"/>
              <a:sym typeface="Century Gothic"/>
            </a:endParaRPr>
          </a:p>
        </p:txBody>
      </p:sp>
      <p:pic>
        <p:nvPicPr>
          <p:cNvPr id="266" name="Google Shape;266;p13"/>
          <p:cNvPicPr preferRelativeResize="0"/>
          <p:nvPr/>
        </p:nvPicPr>
        <p:blipFill rotWithShape="1">
          <a:blip r:embed="rId7">
            <a:alphaModFix/>
          </a:blip>
          <a:srcRect b="0" l="0" r="0" t="0"/>
          <a:stretch/>
        </p:blipFill>
        <p:spPr>
          <a:xfrm>
            <a:off x="919649" y="1297873"/>
            <a:ext cx="5176351" cy="42531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A picture containing clock&#10;&#10;Description automatically generated" id="272" name="Google Shape;272;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3" name="Google Shape;273;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4" name="Google Shape;274;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5" name="Google Shape;275;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6" name="Google Shape;276;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endParaRPr b="0" i="0" sz="1400" u="none" cap="none" strike="noStrike">
              <a:solidFill>
                <a:srgbClr val="000000"/>
              </a:solidFill>
              <a:latin typeface="Century Gothic"/>
              <a:ea typeface="Century Gothic"/>
              <a:cs typeface="Century Gothic"/>
              <a:sym typeface="Century Gothic"/>
            </a:endParaRPr>
          </a:p>
        </p:txBody>
      </p:sp>
      <p:pic>
        <p:nvPicPr>
          <p:cNvPr id="278" name="Google Shape;278;p14"/>
          <p:cNvPicPr preferRelativeResize="0"/>
          <p:nvPr/>
        </p:nvPicPr>
        <p:blipFill rotWithShape="1">
          <a:blip r:embed="rId6">
            <a:alphaModFix/>
          </a:blip>
          <a:srcRect b="0" l="0" r="0" t="0"/>
          <a:stretch/>
        </p:blipFill>
        <p:spPr>
          <a:xfrm>
            <a:off x="3970418" y="1642933"/>
            <a:ext cx="4959606" cy="41213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79" name="Google Shape;279;p14"/>
          <p:cNvSpPr txBox="1"/>
          <p:nvPr/>
        </p:nvSpPr>
        <p:spPr>
          <a:xfrm>
            <a:off x="407308" y="2295225"/>
            <a:ext cx="32985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happy</a:t>
            </a:r>
            <a:endParaRPr b="0" i="0" sz="1400" u="none" cap="none" strike="noStrike">
              <a:solidFill>
                <a:srgbClr val="000000"/>
              </a:solidFill>
              <a:latin typeface="Century Gothic"/>
              <a:ea typeface="Century Gothic"/>
              <a:cs typeface="Century Gothic"/>
              <a:sym typeface="Century Gothic"/>
            </a:endParaRPr>
          </a:p>
        </p:txBody>
      </p:sp>
      <p:sp>
        <p:nvSpPr>
          <p:cNvPr id="280" name="Google Shape;280;p14"/>
          <p:cNvSpPr txBox="1"/>
          <p:nvPr/>
        </p:nvSpPr>
        <p:spPr>
          <a:xfrm>
            <a:off x="407300" y="3830404"/>
            <a:ext cx="32985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unhappy</a:t>
            </a:r>
            <a:endParaRPr b="0" i="0" sz="1400" u="none" cap="none" strike="noStrike">
              <a:solidFill>
                <a:srgbClr val="000000"/>
              </a:solidFill>
              <a:latin typeface="Century Gothic"/>
              <a:ea typeface="Century Gothic"/>
              <a:cs typeface="Century Gothic"/>
              <a:sym typeface="Century Gothic"/>
            </a:endParaRPr>
          </a:p>
        </p:txBody>
      </p:sp>
      <p:sp>
        <p:nvSpPr>
          <p:cNvPr id="281" name="Google Shape;281;p14"/>
          <p:cNvSpPr txBox="1"/>
          <p:nvPr/>
        </p:nvSpPr>
        <p:spPr>
          <a:xfrm>
            <a:off x="9262325" y="2719788"/>
            <a:ext cx="2862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page </a:t>
            </a:r>
            <a:r>
              <a:rPr lang="en-US" sz="3200">
                <a:solidFill>
                  <a:schemeClr val="dk1"/>
                </a:solidFill>
                <a:latin typeface="Century Gothic"/>
                <a:ea typeface="Century Gothic"/>
                <a:cs typeface="Century Gothic"/>
                <a:sym typeface="Century Gothic"/>
              </a:rPr>
              <a:t>43</a:t>
            </a:r>
            <a:r>
              <a:rPr b="0" i="0" lang="en-US" sz="3200" u="none" cap="none" strike="noStrike">
                <a:solidFill>
                  <a:schemeClr val="dk1"/>
                </a:solidFill>
                <a:latin typeface="Century Gothic"/>
                <a:ea typeface="Century Gothic"/>
                <a:cs typeface="Century Gothic"/>
                <a:sym typeface="Century Gothic"/>
              </a:rPr>
              <a:t>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A picture containing clock&#10;&#10;Description automatically generated" id="287" name="Google Shape;287;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8" name="Google Shape;288;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9" name="Google Shape;289;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0" name="Google Shape;290;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1" name="Google Shape;291;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92" name="Google Shape;292;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93" name="Google Shape;293;p15"/>
          <p:cNvPicPr preferRelativeResize="0"/>
          <p:nvPr/>
        </p:nvPicPr>
        <p:blipFill rotWithShape="1">
          <a:blip r:embed="rId7">
            <a:alphaModFix/>
          </a:blip>
          <a:srcRect b="0" l="0" r="0" t="0"/>
          <a:stretch/>
        </p:blipFill>
        <p:spPr>
          <a:xfrm>
            <a:off x="1839675" y="1664438"/>
            <a:ext cx="1181100" cy="1943100"/>
          </a:xfrm>
          <a:prstGeom prst="rect">
            <a:avLst/>
          </a:prstGeom>
          <a:noFill/>
          <a:ln>
            <a:noFill/>
          </a:ln>
        </p:spPr>
      </p:pic>
      <p:pic>
        <p:nvPicPr>
          <p:cNvPr id="294" name="Google Shape;294;p15"/>
          <p:cNvPicPr preferRelativeResize="0"/>
          <p:nvPr/>
        </p:nvPicPr>
        <p:blipFill rotWithShape="1">
          <a:blip r:embed="rId8">
            <a:alphaModFix/>
          </a:blip>
          <a:srcRect b="0" l="0" r="0" t="0"/>
          <a:stretch/>
        </p:blipFill>
        <p:spPr>
          <a:xfrm>
            <a:off x="1773023" y="4149563"/>
            <a:ext cx="1314450" cy="1800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A picture containing clock&#10;&#10;Description automatically generated" id="300" name="Google Shape;300;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1" name="Google Shape;301;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2" name="Google Shape;302;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3" name="Google Shape;303;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4" name="Google Shape;304;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305" name="Google Shape;305;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sp>
        <p:nvSpPr>
          <p:cNvPr id="306" name="Google Shape;306;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307" name="Google Shape;307;p16"/>
          <p:cNvPicPr preferRelativeResize="0"/>
          <p:nvPr/>
        </p:nvPicPr>
        <p:blipFill rotWithShape="1">
          <a:blip r:embed="rId6">
            <a:alphaModFix/>
          </a:blip>
          <a:srcRect b="0" l="0" r="0" t="0"/>
          <a:stretch/>
        </p:blipFill>
        <p:spPr>
          <a:xfrm>
            <a:off x="777281" y="1412080"/>
            <a:ext cx="5553126" cy="45627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A picture containing clock&#10;&#10;Description automatically generated" id="313" name="Google Shape;313;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4" name="Google Shape;314;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5" name="Google Shape;315;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6" name="Google Shape;316;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7" name="Google Shape;317;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318" name="Google Shape;318;p17"/>
          <p:cNvSpPr txBox="1"/>
          <p:nvPr/>
        </p:nvSpPr>
        <p:spPr>
          <a:xfrm>
            <a:off x="995895" y="2191765"/>
            <a:ext cx="9390639"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Let’s </a:t>
            </a:r>
            <a:r>
              <a:rPr b="1" i="0" lang="en-US" sz="3600" u="none" cap="none" strike="noStrike">
                <a:solidFill>
                  <a:schemeClr val="dk1"/>
                </a:solidFill>
                <a:latin typeface="Century Gothic"/>
                <a:ea typeface="Century Gothic"/>
                <a:cs typeface="Century Gothic"/>
                <a:sym typeface="Century Gothic"/>
              </a:rPr>
              <a:t>look</a:t>
            </a:r>
            <a:r>
              <a:rPr b="0" i="0" lang="en-US" sz="3600" u="none" cap="none" strike="noStrike">
                <a:solidFill>
                  <a:schemeClr val="dk1"/>
                </a:solidFill>
                <a:latin typeface="Century Gothic"/>
                <a:ea typeface="Century Gothic"/>
                <a:cs typeface="Century Gothic"/>
                <a:sym typeface="Century Gothic"/>
              </a:rPr>
              <a:t> at question and answer book structure. </a:t>
            </a:r>
            <a:endParaRPr b="0" i="0" sz="3600" u="none" cap="none" strike="noStrike">
              <a:solidFill>
                <a:srgbClr val="000000"/>
              </a:solidFill>
              <a:latin typeface="Century Gothic"/>
              <a:ea typeface="Century Gothic"/>
              <a:cs typeface="Century Gothic"/>
              <a:sym typeface="Century Gothic"/>
            </a:endParaRPr>
          </a:p>
        </p:txBody>
      </p:sp>
      <p:sp>
        <p:nvSpPr>
          <p:cNvPr id="319" name="Google Shape;319;p17"/>
          <p:cNvSpPr txBox="1"/>
          <p:nvPr/>
        </p:nvSpPr>
        <p:spPr>
          <a:xfrm>
            <a:off x="995895" y="3919417"/>
            <a:ext cx="8548156"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Share</a:t>
            </a:r>
            <a:r>
              <a:rPr b="0" i="0" lang="en-US" sz="3600" u="none" cap="none" strike="noStrike">
                <a:solidFill>
                  <a:schemeClr val="dk1"/>
                </a:solidFill>
                <a:latin typeface="Century Gothic"/>
                <a:ea typeface="Century Gothic"/>
                <a:cs typeface="Century Gothic"/>
                <a:sym typeface="Century Gothic"/>
              </a:rPr>
              <a:t> what you noticed about question and answer books</a:t>
            </a:r>
            <a:r>
              <a:rPr b="0" i="0" lang="en-US" sz="3200" u="none" cap="none" strike="noStrike">
                <a:solidFill>
                  <a:schemeClr val="dk1"/>
                </a:solidFill>
                <a:latin typeface="Century Gothic"/>
                <a:ea typeface="Century Gothic"/>
                <a:cs typeface="Century Gothic"/>
                <a:sym typeface="Century Gothic"/>
              </a:rPr>
              <a:t>.</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320" name="Google Shape;320;p17"/>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descr="A picture containing clock&#10;&#10;Description automatically generated" id="326" name="Google Shape;326;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7" name="Google Shape;327;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8" name="Google Shape;328;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9" name="Google Shape;329;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0" name="Google Shape;330;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18"/>
          <p:cNvSpPr txBox="1"/>
          <p:nvPr/>
        </p:nvSpPr>
        <p:spPr>
          <a:xfrm>
            <a:off x="819040" y="1794144"/>
            <a:ext cx="10151400" cy="39711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1" i="0" lang="en-US" sz="3600" u="none" cap="none" strike="noStrike">
                <a:solidFill>
                  <a:srgbClr val="000000"/>
                </a:solidFill>
                <a:latin typeface="Century Gothic"/>
                <a:ea typeface="Century Gothic"/>
                <a:cs typeface="Century Gothic"/>
                <a:sym typeface="Century Gothic"/>
              </a:rPr>
              <a:t>Tap</a:t>
            </a:r>
            <a:r>
              <a:rPr b="0" i="0" lang="en-US" sz="3600" u="none" cap="none" strike="noStrike">
                <a:solidFill>
                  <a:srgbClr val="000000"/>
                </a:solidFill>
                <a:latin typeface="Century Gothic"/>
                <a:ea typeface="Century Gothic"/>
                <a:cs typeface="Century Gothic"/>
                <a:sym typeface="Century Gothic"/>
              </a:rPr>
              <a:t> your forehead.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The man wore a </a:t>
            </a:r>
            <a:r>
              <a:rPr b="1" i="0" lang="en-US" sz="3600" u="none" cap="none" strike="noStrike">
                <a:solidFill>
                  <a:srgbClr val="000000"/>
                </a:solidFill>
                <a:latin typeface="Century Gothic"/>
                <a:ea typeface="Century Gothic"/>
                <a:cs typeface="Century Gothic"/>
                <a:sym typeface="Century Gothic"/>
              </a:rPr>
              <a:t>hat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saw</a:t>
            </a:r>
            <a:r>
              <a:rPr b="0" i="0" lang="en-US" sz="3600" u="none" cap="none" strike="noStrike">
                <a:solidFill>
                  <a:srgbClr val="000000"/>
                </a:solidFill>
                <a:latin typeface="Century Gothic"/>
                <a:ea typeface="Century Gothic"/>
                <a:cs typeface="Century Gothic"/>
                <a:sym typeface="Century Gothic"/>
              </a:rPr>
              <a:t> a good movie.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Jay pets the </a:t>
            </a:r>
            <a:r>
              <a:rPr b="1" i="0" lang="en-US" sz="3600" u="none" cap="none" strike="noStrike">
                <a:solidFill>
                  <a:srgbClr val="000000"/>
                </a:solidFill>
                <a:latin typeface="Century Gothic"/>
                <a:ea typeface="Century Gothic"/>
                <a:cs typeface="Century Gothic"/>
                <a:sym typeface="Century Gothic"/>
              </a:rPr>
              <a:t>cat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Do </a:t>
            </a:r>
            <a:r>
              <a:rPr b="1" i="0" lang="en-US" sz="3600" u="none" cap="none" strike="noStrike">
                <a:solidFill>
                  <a:srgbClr val="000000"/>
                </a:solidFill>
                <a:latin typeface="Century Gothic"/>
                <a:ea typeface="Century Gothic"/>
                <a:cs typeface="Century Gothic"/>
                <a:sym typeface="Century Gothic"/>
              </a:rPr>
              <a:t>not</a:t>
            </a:r>
            <a:r>
              <a:rPr b="0" i="0" lang="en-US" sz="3600" u="none" cap="none" strike="noStrike">
                <a:solidFill>
                  <a:srgbClr val="000000"/>
                </a:solidFill>
                <a:latin typeface="Century Gothic"/>
                <a:ea typeface="Century Gothic"/>
                <a:cs typeface="Century Gothic"/>
                <a:sym typeface="Century Gothic"/>
              </a:rPr>
              <a:t> kick the ball.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What do you want to </a:t>
            </a:r>
            <a:r>
              <a:rPr b="1" i="0" lang="en-US" sz="3600" u="none" cap="none" strike="noStrike">
                <a:solidFill>
                  <a:srgbClr val="000000"/>
                </a:solidFill>
                <a:latin typeface="Century Gothic"/>
                <a:ea typeface="Century Gothic"/>
                <a:cs typeface="Century Gothic"/>
                <a:sym typeface="Century Gothic"/>
              </a:rPr>
              <a:t>be</a:t>
            </a:r>
            <a:r>
              <a:rPr b="0" i="0" lang="en-US" sz="3600" u="none" cap="none" strike="noStrike">
                <a:solidFill>
                  <a:srgbClr val="000000"/>
                </a:solidFill>
                <a:latin typeface="Century Gothic"/>
                <a:ea typeface="Century Gothic"/>
                <a:cs typeface="Century Gothic"/>
                <a:sym typeface="Century Gothic"/>
              </a:rPr>
              <a:t> when you grow up</a:t>
            </a:r>
            <a:r>
              <a:rPr b="0" i="0" lang="en-US" sz="3600" u="none" cap="none" strike="noStrike">
                <a:solidFill>
                  <a:srgbClr val="000000"/>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p:txBody>
      </p:sp>
      <p:sp>
        <p:nvSpPr>
          <p:cNvPr id="332" name="Google Shape;332;p18"/>
          <p:cNvSpPr/>
          <p:nvPr/>
        </p:nvSpPr>
        <p:spPr>
          <a:xfrm>
            <a:off x="6237467" y="5019335"/>
            <a:ext cx="685847" cy="55654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3" name="Google Shape;333;p18"/>
          <p:cNvSpPr/>
          <p:nvPr/>
        </p:nvSpPr>
        <p:spPr>
          <a:xfrm>
            <a:off x="6163879" y="2405657"/>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4" name="Google Shape;334;p18"/>
          <p:cNvSpPr/>
          <p:nvPr/>
        </p:nvSpPr>
        <p:spPr>
          <a:xfrm>
            <a:off x="6237467" y="2989140"/>
            <a:ext cx="860618" cy="4772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5" name="Google Shape;335;p18"/>
          <p:cNvSpPr/>
          <p:nvPr/>
        </p:nvSpPr>
        <p:spPr>
          <a:xfrm>
            <a:off x="5760202" y="1822174"/>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6" name="Google Shape;336;p18"/>
          <p:cNvSpPr/>
          <p:nvPr/>
        </p:nvSpPr>
        <p:spPr>
          <a:xfrm>
            <a:off x="5080025" y="3480845"/>
            <a:ext cx="925177" cy="41713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7" name="Google Shape;337;p18"/>
          <p:cNvSpPr/>
          <p:nvPr/>
        </p:nvSpPr>
        <p:spPr>
          <a:xfrm>
            <a:off x="5894740" y="3955053"/>
            <a:ext cx="893868" cy="55654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A picture containing clock&#10;&#10;Description automatically generated" id="343" name="Google Shape;343;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4" name="Google Shape;344;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5" name="Google Shape;345;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6" name="Google Shape;346;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7" name="Google Shape;347;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48" name="Google Shape;348;p19"/>
          <p:cNvSpPr txBox="1"/>
          <p:nvPr/>
        </p:nvSpPr>
        <p:spPr>
          <a:xfrm>
            <a:off x="2726652" y="5048814"/>
            <a:ext cx="6738695"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Practice </a:t>
            </a:r>
            <a:r>
              <a:rPr b="0" i="0" lang="en-US" sz="2800" u="none" cap="none" strike="noStrike">
                <a:solidFill>
                  <a:schemeClr val="dk1"/>
                </a:solidFill>
                <a:latin typeface="Century Gothic"/>
                <a:ea typeface="Century Gothic"/>
                <a:cs typeface="Century Gothic"/>
                <a:sym typeface="Century Gothic"/>
              </a:rPr>
              <a:t>asking questions that begin with one of the question words.</a:t>
            </a:r>
            <a:endParaRPr b="0" i="0" sz="3200" u="none" cap="none" strike="noStrike">
              <a:solidFill>
                <a:schemeClr val="dk1"/>
              </a:solidFill>
              <a:latin typeface="Century Gothic"/>
              <a:ea typeface="Century Gothic"/>
              <a:cs typeface="Century Gothic"/>
              <a:sym typeface="Century Gothic"/>
            </a:endParaRPr>
          </a:p>
        </p:txBody>
      </p:sp>
      <p:sp>
        <p:nvSpPr>
          <p:cNvPr id="349" name="Google Shape;349;p19"/>
          <p:cNvSpPr txBox="1"/>
          <p:nvPr/>
        </p:nvSpPr>
        <p:spPr>
          <a:xfrm>
            <a:off x="819040" y="18638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who</a:t>
            </a:r>
            <a:endParaRPr b="0" i="0" sz="1400" u="none" cap="none" strike="noStrike">
              <a:solidFill>
                <a:srgbClr val="000000"/>
              </a:solidFill>
              <a:latin typeface="Century Gothic"/>
              <a:ea typeface="Century Gothic"/>
              <a:cs typeface="Century Gothic"/>
              <a:sym typeface="Century Gothic"/>
            </a:endParaRPr>
          </a:p>
        </p:txBody>
      </p:sp>
      <p:sp>
        <p:nvSpPr>
          <p:cNvPr id="350" name="Google Shape;350;p19"/>
          <p:cNvSpPr txBox="1"/>
          <p:nvPr/>
        </p:nvSpPr>
        <p:spPr>
          <a:xfrm>
            <a:off x="4626027" y="187131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what</a:t>
            </a:r>
            <a:endParaRPr b="0" i="0" sz="1400" u="none" cap="none" strike="noStrike">
              <a:solidFill>
                <a:srgbClr val="000000"/>
              </a:solidFill>
              <a:latin typeface="Century Gothic"/>
              <a:ea typeface="Century Gothic"/>
              <a:cs typeface="Century Gothic"/>
              <a:sym typeface="Century Gothic"/>
            </a:endParaRPr>
          </a:p>
        </p:txBody>
      </p:sp>
      <p:sp>
        <p:nvSpPr>
          <p:cNvPr id="351" name="Google Shape;351;p19"/>
          <p:cNvSpPr txBox="1"/>
          <p:nvPr/>
        </p:nvSpPr>
        <p:spPr>
          <a:xfrm>
            <a:off x="8408950" y="185395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when</a:t>
            </a:r>
            <a:endParaRPr b="0" i="0" sz="1400" u="none" cap="none" strike="noStrike">
              <a:solidFill>
                <a:srgbClr val="000000"/>
              </a:solidFill>
              <a:latin typeface="Century Gothic"/>
              <a:ea typeface="Century Gothic"/>
              <a:cs typeface="Century Gothic"/>
              <a:sym typeface="Century Gothic"/>
            </a:endParaRPr>
          </a:p>
        </p:txBody>
      </p:sp>
      <p:sp>
        <p:nvSpPr>
          <p:cNvPr id="352" name="Google Shape;352;p19"/>
          <p:cNvSpPr txBox="1"/>
          <p:nvPr/>
        </p:nvSpPr>
        <p:spPr>
          <a:xfrm>
            <a:off x="814559" y="34290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where</a:t>
            </a:r>
            <a:endParaRPr b="0" i="0" sz="1400" u="none" cap="none" strike="noStrike">
              <a:solidFill>
                <a:srgbClr val="000000"/>
              </a:solidFill>
              <a:latin typeface="Century Gothic"/>
              <a:ea typeface="Century Gothic"/>
              <a:cs typeface="Century Gothic"/>
              <a:sym typeface="Century Gothic"/>
            </a:endParaRPr>
          </a:p>
        </p:txBody>
      </p:sp>
      <p:sp>
        <p:nvSpPr>
          <p:cNvPr id="353" name="Google Shape;353;p19"/>
          <p:cNvSpPr txBox="1"/>
          <p:nvPr/>
        </p:nvSpPr>
        <p:spPr>
          <a:xfrm>
            <a:off x="4626027" y="340269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why</a:t>
            </a:r>
            <a:endParaRPr b="0" i="0" sz="1400" u="none" cap="none" strike="noStrike">
              <a:solidFill>
                <a:srgbClr val="000000"/>
              </a:solidFill>
              <a:latin typeface="Century Gothic"/>
              <a:ea typeface="Century Gothic"/>
              <a:cs typeface="Century Gothic"/>
              <a:sym typeface="Century Gothic"/>
            </a:endParaRPr>
          </a:p>
        </p:txBody>
      </p:sp>
      <p:sp>
        <p:nvSpPr>
          <p:cNvPr id="354" name="Google Shape;354;p19"/>
          <p:cNvSpPr txBox="1"/>
          <p:nvPr/>
        </p:nvSpPr>
        <p:spPr>
          <a:xfrm>
            <a:off x="8428533" y="340363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A picture containing drawing, lamp&#10;&#10;Description automatically generated" id="359" name="Google Shape;359;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60" name="Google Shape;360;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61" name="Google Shape;361;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62" name="Google Shape;362;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63" name="Google Shape;363;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64" name="Google Shape;364;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A picture containing clock&#10;&#10;Description automatically generated" id="370" name="Google Shape;370;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1" name="Google Shape;371;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2" name="Google Shape;372;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3" name="Google Shape;373;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4" name="Google Shape;374;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75" name="Google Shape;375;p21"/>
          <p:cNvSpPr txBox="1"/>
          <p:nvPr/>
        </p:nvSpPr>
        <p:spPr>
          <a:xfrm>
            <a:off x="7152796" y="1145286"/>
            <a:ext cx="162091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o_e</a:t>
            </a:r>
            <a:endParaRPr b="0" i="0" sz="1400" u="none" cap="none" strike="noStrike">
              <a:solidFill>
                <a:srgbClr val="000000"/>
              </a:solidFill>
              <a:latin typeface="Century Gothic"/>
              <a:ea typeface="Century Gothic"/>
              <a:cs typeface="Century Gothic"/>
              <a:sym typeface="Century Gothic"/>
            </a:endParaRPr>
          </a:p>
        </p:txBody>
      </p:sp>
      <p:sp>
        <p:nvSpPr>
          <p:cNvPr id="376" name="Google Shape;376;p21"/>
          <p:cNvSpPr txBox="1"/>
          <p:nvPr/>
        </p:nvSpPr>
        <p:spPr>
          <a:xfrm>
            <a:off x="2521761" y="1172147"/>
            <a:ext cx="162091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a:t>
            </a:r>
            <a:endParaRPr b="0" i="0" sz="1400" u="none" cap="none" strike="noStrike">
              <a:solidFill>
                <a:srgbClr val="000000"/>
              </a:solidFill>
              <a:latin typeface="Century Gothic"/>
              <a:ea typeface="Century Gothic"/>
              <a:cs typeface="Century Gothic"/>
              <a:sym typeface="Century Gothic"/>
            </a:endParaRPr>
          </a:p>
        </p:txBody>
      </p:sp>
      <p:pic>
        <p:nvPicPr>
          <p:cNvPr id="377" name="Google Shape;377;p21"/>
          <p:cNvPicPr preferRelativeResize="0"/>
          <p:nvPr/>
        </p:nvPicPr>
        <p:blipFill rotWithShape="1">
          <a:blip r:embed="rId6">
            <a:alphaModFix/>
          </a:blip>
          <a:srcRect b="0" l="0" r="0" t="0"/>
          <a:stretch/>
        </p:blipFill>
        <p:spPr>
          <a:xfrm>
            <a:off x="1833542" y="2221162"/>
            <a:ext cx="2997355" cy="42095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8" name="Google Shape;378;p21"/>
          <p:cNvPicPr preferRelativeResize="0"/>
          <p:nvPr/>
        </p:nvPicPr>
        <p:blipFill rotWithShape="1">
          <a:blip r:embed="rId7">
            <a:alphaModFix/>
          </a:blip>
          <a:srcRect b="0" l="0" r="0" t="0"/>
          <a:stretch/>
        </p:blipFill>
        <p:spPr>
          <a:xfrm>
            <a:off x="6464576" y="2167834"/>
            <a:ext cx="2997357" cy="42629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descr="A picture containing clock&#10;&#10;Description automatically generated" id="384" name="Google Shape;384;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5" name="Google Shape;385;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6" name="Google Shape;386;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7" name="Google Shape;387;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8" name="Google Shape;388;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89" name="Google Shape;389;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0" i="0" sz="1400" u="none" cap="none" strike="noStrike">
              <a:solidFill>
                <a:srgbClr val="000000"/>
              </a:solidFill>
              <a:latin typeface="Century Gothic"/>
              <a:ea typeface="Century Gothic"/>
              <a:cs typeface="Century Gothic"/>
              <a:sym typeface="Century Gothic"/>
            </a:endParaRPr>
          </a:p>
        </p:txBody>
      </p:sp>
      <p:sp>
        <p:nvSpPr>
          <p:cNvPr id="390" name="Google Shape;390;p22"/>
          <p:cNvSpPr txBox="1"/>
          <p:nvPr/>
        </p:nvSpPr>
        <p:spPr>
          <a:xfrm>
            <a:off x="7138525" y="2412150"/>
            <a:ext cx="46062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pic>
        <p:nvPicPr>
          <p:cNvPr id="391" name="Google Shape;391;p22"/>
          <p:cNvPicPr preferRelativeResize="0"/>
          <p:nvPr/>
        </p:nvPicPr>
        <p:blipFill rotWithShape="1">
          <a:blip r:embed="rId6">
            <a:alphaModFix/>
          </a:blip>
          <a:srcRect b="0" l="0" r="0" t="0"/>
          <a:stretch/>
        </p:blipFill>
        <p:spPr>
          <a:xfrm>
            <a:off x="819040" y="1256443"/>
            <a:ext cx="5871383" cy="48215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A picture containing clock&#10;&#10;Description automatically generated" id="397" name="Google Shape;397;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8" name="Google Shape;398;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9" name="Google Shape;399;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0" name="Google Shape;400;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1" name="Google Shape;401;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402" name="Google Shape;402;p25"/>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a:t>
            </a:r>
            <a:endParaRPr b="0" i="0" sz="1400" u="none" cap="none" strike="noStrike">
              <a:solidFill>
                <a:srgbClr val="000000"/>
              </a:solidFill>
              <a:latin typeface="Century Gothic"/>
              <a:ea typeface="Century Gothic"/>
              <a:cs typeface="Century Gothic"/>
              <a:sym typeface="Century Gothic"/>
            </a:endParaRPr>
          </a:p>
        </p:txBody>
      </p:sp>
      <p:sp>
        <p:nvSpPr>
          <p:cNvPr id="403" name="Google Shape;403;p25"/>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our</a:t>
            </a:r>
            <a:endParaRPr b="0" i="0" sz="1400" u="none" cap="none" strike="noStrike">
              <a:solidFill>
                <a:srgbClr val="000000"/>
              </a:solidFill>
              <a:latin typeface="Century Gothic"/>
              <a:ea typeface="Century Gothic"/>
              <a:cs typeface="Century Gothic"/>
              <a:sym typeface="Century Gothic"/>
            </a:endParaRPr>
          </a:p>
        </p:txBody>
      </p:sp>
      <p:sp>
        <p:nvSpPr>
          <p:cNvPr id="404" name="Google Shape;404;p25"/>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descr="A picture containing clock&#10;&#10;Description automatically generated" id="410" name="Google Shape;410;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1" name="Google Shape;411;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2" name="Google Shape;412;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3" name="Google Shape;413;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4" name="Google Shape;414;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415" name="Google Shape;415;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a:t>
            </a:r>
            <a:endParaRPr b="0" i="0" sz="1400" u="none" cap="none" strike="noStrike">
              <a:solidFill>
                <a:srgbClr val="000000"/>
              </a:solidFill>
              <a:latin typeface="Century Gothic"/>
              <a:ea typeface="Century Gothic"/>
              <a:cs typeface="Century Gothic"/>
              <a:sym typeface="Century Gothic"/>
            </a:endParaRPr>
          </a:p>
        </p:txBody>
      </p:sp>
      <p:sp>
        <p:nvSpPr>
          <p:cNvPr id="416" name="Google Shape;416;p24"/>
          <p:cNvSpPr txBox="1"/>
          <p:nvPr/>
        </p:nvSpPr>
        <p:spPr>
          <a:xfrm>
            <a:off x="1339273" y="2304480"/>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weather</a:t>
            </a:r>
            <a:endParaRPr b="0" i="0" sz="1400" u="none" cap="none" strike="noStrike">
              <a:solidFill>
                <a:srgbClr val="000000"/>
              </a:solidFill>
              <a:latin typeface="Century Gothic"/>
              <a:ea typeface="Century Gothic"/>
              <a:cs typeface="Century Gothic"/>
              <a:sym typeface="Century Gothic"/>
            </a:endParaRPr>
          </a:p>
        </p:txBody>
      </p:sp>
      <p:sp>
        <p:nvSpPr>
          <p:cNvPr id="417" name="Google Shape;417;p24"/>
          <p:cNvSpPr txBox="1"/>
          <p:nvPr/>
        </p:nvSpPr>
        <p:spPr>
          <a:xfrm>
            <a:off x="6096000" y="2304480"/>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rainy</a:t>
            </a:r>
            <a:endParaRPr b="0" i="0" sz="1400" u="none" cap="none" strike="noStrike">
              <a:solidFill>
                <a:srgbClr val="000000"/>
              </a:solidFill>
              <a:latin typeface="Century Gothic"/>
              <a:ea typeface="Century Gothic"/>
              <a:cs typeface="Century Gothic"/>
              <a:sym typeface="Century Gothic"/>
            </a:endParaRPr>
          </a:p>
        </p:txBody>
      </p:sp>
      <p:sp>
        <p:nvSpPr>
          <p:cNvPr id="418" name="Google Shape;418;p24"/>
          <p:cNvSpPr txBox="1"/>
          <p:nvPr/>
        </p:nvSpPr>
        <p:spPr>
          <a:xfrm>
            <a:off x="1346281" y="4056191"/>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windy</a:t>
            </a:r>
            <a:endParaRPr b="0" i="0" sz="1400" u="none" cap="none" strike="noStrike">
              <a:solidFill>
                <a:srgbClr val="000000"/>
              </a:solidFill>
              <a:latin typeface="Century Gothic"/>
              <a:ea typeface="Century Gothic"/>
              <a:cs typeface="Century Gothic"/>
              <a:sym typeface="Century Gothic"/>
            </a:endParaRPr>
          </a:p>
        </p:txBody>
      </p:sp>
      <p:sp>
        <p:nvSpPr>
          <p:cNvPr id="419" name="Google Shape;419;p24"/>
          <p:cNvSpPr txBox="1"/>
          <p:nvPr/>
        </p:nvSpPr>
        <p:spPr>
          <a:xfrm>
            <a:off x="6096000" y="4031680"/>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snow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A picture containing clock&#10;&#10;Description automatically generated" id="425" name="Google Shape;425;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6" name="Google Shape;426;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7" name="Google Shape;427;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8" name="Google Shape;428;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9" name="Google Shape;429;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430" name="Google Shape;430;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29</a:t>
            </a:r>
            <a:endParaRPr b="0" i="0" sz="1400" u="none" cap="none" strike="noStrike">
              <a:solidFill>
                <a:srgbClr val="000000"/>
              </a:solidFill>
              <a:latin typeface="Century Gothic"/>
              <a:ea typeface="Century Gothic"/>
              <a:cs typeface="Century Gothic"/>
              <a:sym typeface="Century Gothic"/>
            </a:endParaRPr>
          </a:p>
        </p:txBody>
      </p:sp>
      <p:pic>
        <p:nvPicPr>
          <p:cNvPr id="431" name="Google Shape;431;p26"/>
          <p:cNvPicPr preferRelativeResize="0"/>
          <p:nvPr/>
        </p:nvPicPr>
        <p:blipFill rotWithShape="1">
          <a:blip r:embed="rId6">
            <a:alphaModFix/>
          </a:blip>
          <a:srcRect b="0" l="0" r="0" t="0"/>
          <a:stretch/>
        </p:blipFill>
        <p:spPr>
          <a:xfrm>
            <a:off x="2534780" y="1298012"/>
            <a:ext cx="6063918" cy="50006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A picture containing clock&#10;&#10;Description automatically generated" id="437" name="Google Shape;437;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8" name="Google Shape;438;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9" name="Google Shape;439;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0" name="Google Shape;440;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1" name="Google Shape;441;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800">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Weather Around the World</a:t>
            </a:r>
            <a:endParaRPr b="0" i="0" sz="38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2" name="Google Shape;442;p27"/>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443" name="Google Shape;443;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 31</a:t>
            </a:r>
            <a:endParaRPr b="0" i="0" sz="1400" u="none" cap="none" strike="noStrike">
              <a:solidFill>
                <a:srgbClr val="000000"/>
              </a:solidFill>
              <a:latin typeface="Century Gothic"/>
              <a:ea typeface="Century Gothic"/>
              <a:cs typeface="Century Gothic"/>
              <a:sym typeface="Century Gothic"/>
            </a:endParaRPr>
          </a:p>
        </p:txBody>
      </p:sp>
      <p:pic>
        <p:nvPicPr>
          <p:cNvPr id="444" name="Google Shape;444;p27"/>
          <p:cNvPicPr preferRelativeResize="0"/>
          <p:nvPr/>
        </p:nvPicPr>
        <p:blipFill rotWithShape="1">
          <a:blip r:embed="rId7">
            <a:alphaModFix/>
          </a:blip>
          <a:srcRect b="0" l="543" r="553" t="0"/>
          <a:stretch/>
        </p:blipFill>
        <p:spPr>
          <a:xfrm>
            <a:off x="503000" y="1607501"/>
            <a:ext cx="9455253" cy="39480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descr="A picture containing clock&#10;&#10;Description automatically generated" id="450" name="Google Shape;450;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1" name="Google Shape;451;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2" name="Google Shape;452;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3" name="Google Shape;453;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4" name="Google Shape;454;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800">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Weather Around the World</a:t>
            </a:r>
            <a:endParaRPr b="0" i="0" sz="38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55" name="Google Shape;455;p28"/>
          <p:cNvPicPr preferRelativeResize="0"/>
          <p:nvPr/>
        </p:nvPicPr>
        <p:blipFill rotWithShape="1">
          <a:blip r:embed="rId6">
            <a:alphaModFix/>
          </a:blip>
          <a:srcRect b="0" l="0" r="0" t="0"/>
          <a:stretch/>
        </p:blipFill>
        <p:spPr>
          <a:xfrm flipH="1">
            <a:off x="10200567" y="2371648"/>
            <a:ext cx="2177400" cy="1512625"/>
          </a:xfrm>
          <a:prstGeom prst="rect">
            <a:avLst/>
          </a:prstGeom>
          <a:noFill/>
          <a:ln>
            <a:noFill/>
          </a:ln>
        </p:spPr>
      </p:pic>
      <p:sp>
        <p:nvSpPr>
          <p:cNvPr id="456" name="Google Shape;456;p28"/>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 33</a:t>
            </a:r>
            <a:endParaRPr b="0" i="0" sz="1400" u="none" cap="none" strike="noStrike">
              <a:solidFill>
                <a:srgbClr val="000000"/>
              </a:solidFill>
              <a:latin typeface="Century Gothic"/>
              <a:ea typeface="Century Gothic"/>
              <a:cs typeface="Century Gothic"/>
              <a:sym typeface="Century Gothic"/>
            </a:endParaRPr>
          </a:p>
        </p:txBody>
      </p:sp>
      <p:pic>
        <p:nvPicPr>
          <p:cNvPr id="457" name="Google Shape;457;p28"/>
          <p:cNvPicPr preferRelativeResize="0"/>
          <p:nvPr/>
        </p:nvPicPr>
        <p:blipFill rotWithShape="1">
          <a:blip r:embed="rId7">
            <a:alphaModFix/>
          </a:blip>
          <a:srcRect b="0" l="504" r="504" t="0"/>
          <a:stretch/>
        </p:blipFill>
        <p:spPr>
          <a:xfrm>
            <a:off x="478887" y="1550463"/>
            <a:ext cx="9455255" cy="39480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A picture containing clock&#10;&#10;Description automatically generated" id="463" name="Google Shape;463;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4" name="Google Shape;464;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5" name="Google Shape;465;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6" name="Google Shape;466;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7" name="Google Shape;467;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800">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Weather Around the World</a:t>
            </a:r>
            <a:endParaRPr b="0" i="0" sz="38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68" name="Google Shape;468;p50"/>
          <p:cNvPicPr preferRelativeResize="0"/>
          <p:nvPr/>
        </p:nvPicPr>
        <p:blipFill rotWithShape="1">
          <a:blip r:embed="rId6">
            <a:alphaModFix/>
          </a:blip>
          <a:srcRect b="0" l="0" r="0" t="0"/>
          <a:stretch/>
        </p:blipFill>
        <p:spPr>
          <a:xfrm flipH="1">
            <a:off x="10200567" y="2371648"/>
            <a:ext cx="2177400" cy="1512625"/>
          </a:xfrm>
          <a:prstGeom prst="rect">
            <a:avLst/>
          </a:prstGeom>
          <a:noFill/>
          <a:ln>
            <a:noFill/>
          </a:ln>
        </p:spPr>
      </p:pic>
      <p:sp>
        <p:nvSpPr>
          <p:cNvPr id="469" name="Google Shape;469;p50"/>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 35</a:t>
            </a:r>
            <a:endParaRPr b="0" i="0" sz="1400" u="none" cap="none" strike="noStrike">
              <a:solidFill>
                <a:srgbClr val="000000"/>
              </a:solidFill>
              <a:latin typeface="Century Gothic"/>
              <a:ea typeface="Century Gothic"/>
              <a:cs typeface="Century Gothic"/>
              <a:sym typeface="Century Gothic"/>
            </a:endParaRPr>
          </a:p>
        </p:txBody>
      </p:sp>
      <p:pic>
        <p:nvPicPr>
          <p:cNvPr id="470" name="Google Shape;470;p50"/>
          <p:cNvPicPr preferRelativeResize="0"/>
          <p:nvPr/>
        </p:nvPicPr>
        <p:blipFill rotWithShape="1">
          <a:blip r:embed="rId7">
            <a:alphaModFix/>
          </a:blip>
          <a:srcRect b="0" l="445" r="455" t="0"/>
          <a:stretch/>
        </p:blipFill>
        <p:spPr>
          <a:xfrm>
            <a:off x="478887" y="1550463"/>
            <a:ext cx="9455256" cy="39480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 name="Google Shape;104;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05" name="Google Shape;105;p3"/>
          <p:cNvSpPr/>
          <p:nvPr/>
        </p:nvSpPr>
        <p:spPr>
          <a:xfrm>
            <a:off x="620428" y="3907779"/>
            <a:ext cx="10030635" cy="2323713"/>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did you hear about weather in the video</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see about weather in the video</a:t>
            </a: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06" name="Google Shape;106;p3"/>
          <p:cNvPicPr preferRelativeResize="0"/>
          <p:nvPr/>
        </p:nvPicPr>
        <p:blipFill rotWithShape="1">
          <a:blip r:embed="rId4">
            <a:alphaModFix/>
          </a:blip>
          <a:srcRect b="0" l="0" r="0" t="0"/>
          <a:stretch/>
        </p:blipFill>
        <p:spPr>
          <a:xfrm>
            <a:off x="538602" y="4366060"/>
            <a:ext cx="4877486" cy="703575"/>
          </a:xfrm>
          <a:prstGeom prst="rect">
            <a:avLst/>
          </a:prstGeom>
          <a:noFill/>
          <a:ln>
            <a:noFill/>
          </a:ln>
        </p:spPr>
      </p:pic>
      <p:sp>
        <p:nvSpPr>
          <p:cNvPr id="107" name="Google Shape;107;p3"/>
          <p:cNvSpPr txBox="1"/>
          <p:nvPr/>
        </p:nvSpPr>
        <p:spPr>
          <a:xfrm>
            <a:off x="538601" y="1857568"/>
            <a:ext cx="474120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r>
              <a:rPr b="0" i="0" lang="en-US" sz="3200" u="none" cap="none" strike="noStrike">
                <a:solidFill>
                  <a:schemeClr val="dk1"/>
                </a:solidFill>
                <a:latin typeface="Century Gothic"/>
                <a:ea typeface="Century Gothic"/>
                <a:cs typeface="Century Gothic"/>
                <a:sym typeface="Century Gothic"/>
              </a:rPr>
              <a:t>What can we learn from the weather</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08" name="Google Shape;108;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 name="Google Shape;109;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1" name="Google Shape;111;p3"/>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id="112" name="Google Shape;112;p3"/>
          <p:cNvPicPr preferRelativeResize="0"/>
          <p:nvPr/>
        </p:nvPicPr>
        <p:blipFill rotWithShape="1">
          <a:blip r:embed="rId7">
            <a:alphaModFix/>
          </a:blip>
          <a:srcRect b="0" l="0" r="0" t="0"/>
          <a:stretch/>
        </p:blipFill>
        <p:spPr>
          <a:xfrm>
            <a:off x="5824065" y="1458895"/>
            <a:ext cx="4263737" cy="32260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A picture containing clock&#10;&#10;Description automatically generated" id="476" name="Google Shape;476;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7" name="Google Shape;477;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8" name="Google Shape;478;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9" name="Google Shape;479;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0" name="Google Shape;480;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800">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Weather Around the World</a:t>
            </a:r>
            <a:endParaRPr b="0" i="0" sz="3800" u="none" cap="none" strike="noStrike">
              <a:solidFill>
                <a:srgbClr val="000000"/>
              </a:solidFill>
              <a:latin typeface="Century Gothic"/>
              <a:ea typeface="Century Gothic"/>
              <a:cs typeface="Century Gothic"/>
              <a:sym typeface="Century Gothic"/>
            </a:endParaRPr>
          </a:p>
        </p:txBody>
      </p:sp>
      <p:sp>
        <p:nvSpPr>
          <p:cNvPr id="481" name="Google Shape;481;p59"/>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 37</a:t>
            </a:r>
            <a:endParaRPr b="0" i="0" sz="1400" u="none" cap="none" strike="noStrike">
              <a:solidFill>
                <a:srgbClr val="000000"/>
              </a:solidFill>
              <a:latin typeface="Century Gothic"/>
              <a:ea typeface="Century Gothic"/>
              <a:cs typeface="Century Gothic"/>
              <a:sym typeface="Century Gothic"/>
            </a:endParaRPr>
          </a:p>
        </p:txBody>
      </p:sp>
      <p:pic>
        <p:nvPicPr>
          <p:cNvPr id="482" name="Google Shape;482;p59"/>
          <p:cNvPicPr preferRelativeResize="0"/>
          <p:nvPr/>
        </p:nvPicPr>
        <p:blipFill rotWithShape="1">
          <a:blip r:embed="rId6">
            <a:alphaModFix/>
          </a:blip>
          <a:srcRect b="0" l="367" r="367" t="0"/>
          <a:stretch/>
        </p:blipFill>
        <p:spPr>
          <a:xfrm>
            <a:off x="814987" y="1550463"/>
            <a:ext cx="9455255" cy="39480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A picture containing clock&#10;&#10;Description automatically generated" id="488" name="Google Shape;488;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9" name="Google Shape;489;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0" name="Google Shape;490;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1" name="Google Shape;491;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2" name="Google Shape;492;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93" name="Google Shape;493;p33"/>
          <p:cNvSpPr txBox="1"/>
          <p:nvPr/>
        </p:nvSpPr>
        <p:spPr>
          <a:xfrm>
            <a:off x="5368908" y="1659305"/>
            <a:ext cx="6534150"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Talk with a partner about what you learned from the text.  What was the text mostly about</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Illustrate:  </a:t>
            </a:r>
            <a:r>
              <a:rPr b="0" i="0" lang="en-US" sz="3200" u="none" cap="none" strike="noStrike">
                <a:solidFill>
                  <a:schemeClr val="dk1"/>
                </a:solidFill>
                <a:latin typeface="Century Gothic"/>
                <a:ea typeface="Century Gothic"/>
                <a:cs typeface="Century Gothic"/>
                <a:sym typeface="Century Gothic"/>
              </a:rPr>
              <a:t>Draw one of the places you read about.</a:t>
            </a:r>
            <a:endParaRPr b="0" i="0" sz="3200" u="none" cap="none" strike="noStrike">
              <a:solidFill>
                <a:schemeClr val="dk1"/>
              </a:solidFill>
              <a:latin typeface="Century Gothic"/>
              <a:ea typeface="Century Gothic"/>
              <a:cs typeface="Century Gothic"/>
              <a:sym typeface="Century Gothic"/>
            </a:endParaRPr>
          </a:p>
        </p:txBody>
      </p:sp>
      <p:pic>
        <p:nvPicPr>
          <p:cNvPr id="494" name="Google Shape;494;p33"/>
          <p:cNvPicPr preferRelativeResize="0"/>
          <p:nvPr/>
        </p:nvPicPr>
        <p:blipFill rotWithShape="1">
          <a:blip r:embed="rId6">
            <a:alphaModFix/>
          </a:blip>
          <a:srcRect b="0" l="0" r="0" t="0"/>
          <a:stretch/>
        </p:blipFill>
        <p:spPr>
          <a:xfrm>
            <a:off x="535112" y="1650550"/>
            <a:ext cx="4544853" cy="37479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 picture containing clock&#10;&#10;Description automatically generated" id="500" name="Google Shape;500;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1" name="Google Shape;501;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2" name="Google Shape;502;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3" name="Google Shape;503;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4" name="Google Shape;504;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505" name="Google Shape;505;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a:t>
            </a:r>
            <a:endParaRPr b="0" i="0" sz="1400" u="none" cap="none" strike="noStrike">
              <a:solidFill>
                <a:srgbClr val="000000"/>
              </a:solidFill>
              <a:latin typeface="Century Gothic"/>
              <a:ea typeface="Century Gothic"/>
              <a:cs typeface="Century Gothic"/>
              <a:sym typeface="Century Gothic"/>
            </a:endParaRPr>
          </a:p>
        </p:txBody>
      </p:sp>
      <p:sp>
        <p:nvSpPr>
          <p:cNvPr id="506" name="Google Shape;506;p60"/>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38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07" name="Google Shape;507;p60"/>
          <p:cNvPicPr preferRelativeResize="0"/>
          <p:nvPr/>
        </p:nvPicPr>
        <p:blipFill rotWithShape="1">
          <a:blip r:embed="rId6">
            <a:alphaModFix/>
          </a:blip>
          <a:srcRect b="0" l="0" r="0" t="0"/>
          <a:stretch/>
        </p:blipFill>
        <p:spPr>
          <a:xfrm>
            <a:off x="1005262" y="1297873"/>
            <a:ext cx="5906279" cy="48879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A picture containing clock&#10;&#10;Description automatically generated" id="513" name="Google Shape;513;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4" name="Google Shape;514;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5" name="Google Shape;515;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6" name="Google Shape;516;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7" name="Google Shape;517;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18" name="Google Shape;518;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39</a:t>
            </a:r>
            <a:endParaRPr i="0" sz="1400" u="none" cap="none" strike="noStrike">
              <a:solidFill>
                <a:srgbClr val="000000"/>
              </a:solidFill>
              <a:latin typeface="Century Gothic"/>
              <a:ea typeface="Century Gothic"/>
              <a:cs typeface="Century Gothic"/>
              <a:sym typeface="Century Gothic"/>
            </a:endParaRPr>
          </a:p>
        </p:txBody>
      </p:sp>
      <p:pic>
        <p:nvPicPr>
          <p:cNvPr id="519" name="Google Shape;519;p34"/>
          <p:cNvPicPr preferRelativeResize="0"/>
          <p:nvPr/>
        </p:nvPicPr>
        <p:blipFill rotWithShape="1">
          <a:blip r:embed="rId6">
            <a:alphaModFix/>
          </a:blip>
          <a:srcRect b="0" l="0" r="0" t="0"/>
          <a:stretch/>
        </p:blipFill>
        <p:spPr>
          <a:xfrm>
            <a:off x="819040" y="1378769"/>
            <a:ext cx="5565425" cy="46212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0" name="Google Shape;520;p34"/>
          <p:cNvSpPr txBox="1"/>
          <p:nvPr/>
        </p:nvSpPr>
        <p:spPr>
          <a:xfrm>
            <a:off x="7086743" y="2247255"/>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39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clock&#10;&#10;Description automatically generated" id="526" name="Google Shape;526;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7" name="Google Shape;527;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8" name="Google Shape;528;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9" name="Google Shape;529;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0" name="Google Shape;530;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531" name="Google Shape;531;p35"/>
          <p:cNvSpPr txBox="1"/>
          <p:nvPr/>
        </p:nvSpPr>
        <p:spPr>
          <a:xfrm>
            <a:off x="1191987" y="1975757"/>
            <a:ext cx="94053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rgbClr val="000000"/>
                </a:solidFill>
                <a:latin typeface="Century Gothic"/>
                <a:ea typeface="Century Gothic"/>
                <a:cs typeface="Century Gothic"/>
                <a:sym typeface="Century Gothic"/>
              </a:rPr>
              <a:t>Let’s </a:t>
            </a:r>
            <a:r>
              <a:rPr b="1" i="0" lang="en-US" sz="3600" u="none" cap="none" strike="noStrike">
                <a:solidFill>
                  <a:srgbClr val="000000"/>
                </a:solidFill>
                <a:latin typeface="Century Gothic"/>
                <a:ea typeface="Century Gothic"/>
                <a:cs typeface="Century Gothic"/>
                <a:sym typeface="Century Gothic"/>
              </a:rPr>
              <a:t>choose</a:t>
            </a:r>
            <a:r>
              <a:rPr b="0" i="0" lang="en-US" sz="3600" u="none" cap="none" strike="noStrike">
                <a:solidFill>
                  <a:srgbClr val="000000"/>
                </a:solidFill>
                <a:latin typeface="Century Gothic"/>
                <a:ea typeface="Century Gothic"/>
                <a:cs typeface="Century Gothic"/>
                <a:sym typeface="Century Gothic"/>
              </a:rPr>
              <a:t> a topic together as a class.</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rgbClr val="000000"/>
                </a:solidFill>
                <a:latin typeface="Century Gothic"/>
                <a:ea typeface="Century Gothic"/>
                <a:cs typeface="Century Gothic"/>
                <a:sym typeface="Century Gothic"/>
              </a:rPr>
              <a:t>Now we will come up with </a:t>
            </a:r>
            <a:r>
              <a:rPr b="1" i="0" lang="en-US" sz="3600" u="none" cap="none" strike="noStrike">
                <a:solidFill>
                  <a:srgbClr val="000000"/>
                </a:solidFill>
                <a:latin typeface="Century Gothic"/>
                <a:ea typeface="Century Gothic"/>
                <a:cs typeface="Century Gothic"/>
                <a:sym typeface="Century Gothic"/>
              </a:rPr>
              <a:t>questions </a:t>
            </a:r>
            <a:r>
              <a:rPr b="0" i="0" lang="en-US" sz="3600" u="none" cap="none" strike="noStrike">
                <a:solidFill>
                  <a:srgbClr val="000000"/>
                </a:solidFill>
                <a:latin typeface="Century Gothic"/>
                <a:ea typeface="Century Gothic"/>
                <a:cs typeface="Century Gothic"/>
                <a:sym typeface="Century Gothic"/>
              </a:rPr>
              <a:t>to include in a question and answer book about our topic.</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A picture containing clock&#10;&#10;Description automatically generated" id="537" name="Google Shape;537;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8" name="Google Shape;538;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9" name="Google Shape;539;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0" name="Google Shape;540;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1" name="Google Shape;541;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42" name="Google Shape;542;p36"/>
          <p:cNvSpPr txBox="1"/>
          <p:nvPr/>
        </p:nvSpPr>
        <p:spPr>
          <a:xfrm>
            <a:off x="995895" y="2142235"/>
            <a:ext cx="9557803"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about and choose a topic for your own book.</a:t>
            </a:r>
            <a:endParaRPr b="0" i="0" sz="3200" u="none" cap="none" strike="noStrike">
              <a:solidFill>
                <a:schemeClr val="dk1"/>
              </a:solidFill>
              <a:latin typeface="Century Gothic"/>
              <a:ea typeface="Century Gothic"/>
              <a:cs typeface="Century Gothic"/>
              <a:sym typeface="Century Gothic"/>
            </a:endParaRPr>
          </a:p>
        </p:txBody>
      </p:sp>
      <p:sp>
        <p:nvSpPr>
          <p:cNvPr id="543" name="Google Shape;543;p36"/>
          <p:cNvSpPr txBox="1"/>
          <p:nvPr/>
        </p:nvSpPr>
        <p:spPr>
          <a:xfrm>
            <a:off x="1021723" y="3632418"/>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start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own question and answer book.</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44" name="Google Shape;544;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A picture containing clock&#10;&#10;Description automatically generated" id="550" name="Google Shape;550;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1" name="Google Shape;551;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2" name="Google Shape;552;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3" name="Google Shape;553;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4" name="Google Shape;554;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55" name="Google Shape;555;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sp>
        <p:nvSpPr>
          <p:cNvPr id="556" name="Google Shape;556;p37"/>
          <p:cNvSpPr txBox="1"/>
          <p:nvPr/>
        </p:nvSpPr>
        <p:spPr>
          <a:xfrm>
            <a:off x="582568" y="1627685"/>
            <a:ext cx="17091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box</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top</a:t>
            </a:r>
            <a:endParaRPr b="0" i="0" sz="5400" u="none" cap="none" strike="noStrike">
              <a:solidFill>
                <a:schemeClr val="dk1"/>
              </a:solidFill>
              <a:latin typeface="Century Gothic"/>
              <a:ea typeface="Century Gothic"/>
              <a:cs typeface="Century Gothic"/>
              <a:sym typeface="Century Gothic"/>
            </a:endParaRPr>
          </a:p>
        </p:txBody>
      </p:sp>
      <p:sp>
        <p:nvSpPr>
          <p:cNvPr id="557" name="Google Shape;557;p37"/>
          <p:cNvSpPr txBox="1"/>
          <p:nvPr/>
        </p:nvSpPr>
        <p:spPr>
          <a:xfrm>
            <a:off x="8291974" y="2473770"/>
            <a:ext cx="3900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58" name="Google Shape;558;p37"/>
          <p:cNvPicPr preferRelativeResize="0"/>
          <p:nvPr/>
        </p:nvPicPr>
        <p:blipFill rotWithShape="1">
          <a:blip r:embed="rId6">
            <a:alphaModFix/>
          </a:blip>
          <a:srcRect b="0" l="0" r="0" t="0"/>
          <a:stretch/>
        </p:blipFill>
        <p:spPr>
          <a:xfrm>
            <a:off x="2453440" y="1405689"/>
            <a:ext cx="5529542" cy="45691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A picture containing clock&#10;&#10;Description automatically generated" id="564" name="Google Shape;564;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5" name="Google Shape;565;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6" name="Google Shape;566;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7" name="Google Shape;567;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8" name="Google Shape;568;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69" name="Google Shape;569;p38"/>
          <p:cNvSpPr txBox="1"/>
          <p:nvPr/>
        </p:nvSpPr>
        <p:spPr>
          <a:xfrm>
            <a:off x="3301547" y="1908275"/>
            <a:ext cx="4971000" cy="831000"/>
          </a:xfrm>
          <a:prstGeom prst="rect">
            <a:avLst/>
          </a:prstGeom>
          <a:no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Cats are furry.</a:t>
            </a:r>
            <a:endParaRPr b="0" i="0" sz="4800" u="none" cap="none" strike="noStrike">
              <a:solidFill>
                <a:srgbClr val="000000"/>
              </a:solidFill>
              <a:latin typeface="Century Gothic"/>
              <a:ea typeface="Century Gothic"/>
              <a:cs typeface="Century Gothic"/>
              <a:sym typeface="Century Gothic"/>
            </a:endParaRPr>
          </a:p>
        </p:txBody>
      </p:sp>
      <p:sp>
        <p:nvSpPr>
          <p:cNvPr id="570" name="Google Shape;570;p38"/>
          <p:cNvSpPr txBox="1"/>
          <p:nvPr/>
        </p:nvSpPr>
        <p:spPr>
          <a:xfrm>
            <a:off x="3301548" y="3154402"/>
            <a:ext cx="4971000" cy="831000"/>
          </a:xfrm>
          <a:prstGeom prst="rect">
            <a:avLst/>
          </a:prstGeom>
          <a:noFill/>
          <a:ln cap="flat" cmpd="sng" w="28575">
            <a:solidFill>
              <a:srgbClr val="C55A1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800" u="none" cap="none" strike="noStrike">
                <a:solidFill>
                  <a:srgbClr val="C55A11"/>
                </a:solidFill>
                <a:latin typeface="Century Gothic"/>
                <a:ea typeface="Century Gothic"/>
                <a:cs typeface="Century Gothic"/>
                <a:sym typeface="Century Gothic"/>
              </a:rPr>
              <a:t>I like cats.</a:t>
            </a:r>
            <a:endParaRPr b="0" i="0" sz="4800" u="none" cap="none" strike="noStrike">
              <a:solidFill>
                <a:srgbClr val="000000"/>
              </a:solidFill>
              <a:latin typeface="Century Gothic"/>
              <a:ea typeface="Century Gothic"/>
              <a:cs typeface="Century Gothic"/>
              <a:sym typeface="Century Gothic"/>
            </a:endParaRPr>
          </a:p>
        </p:txBody>
      </p:sp>
      <p:sp>
        <p:nvSpPr>
          <p:cNvPr id="571" name="Google Shape;571;p38"/>
          <p:cNvSpPr txBox="1"/>
          <p:nvPr/>
        </p:nvSpPr>
        <p:spPr>
          <a:xfrm>
            <a:off x="2221700" y="4643150"/>
            <a:ext cx="7563900" cy="1151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What</a:t>
            </a:r>
            <a:r>
              <a:rPr b="0" i="0" lang="en-US" sz="3200" u="none" cap="none" strike="noStrike">
                <a:solidFill>
                  <a:schemeClr val="dk1"/>
                </a:solidFill>
                <a:latin typeface="Century Gothic"/>
                <a:ea typeface="Century Gothic"/>
                <a:cs typeface="Century Gothic"/>
                <a:sym typeface="Century Gothic"/>
              </a:rPr>
              <a:t> is the first word in the sentence</a:t>
            </a:r>
            <a:r>
              <a:rPr i="0" lang="en-US" sz="3200" u="none" cap="none" strike="noStrike">
                <a:solidFill>
                  <a:schemeClr val="dk1"/>
                </a:solidFill>
              </a:rPr>
              <a:t>?</a:t>
            </a:r>
            <a:endParaRPr i="0" sz="3200" u="none" cap="none" strike="noStrike">
              <a:solidFill>
                <a:srgbClr val="000000"/>
              </a:solidFill>
            </a:endParaRPr>
          </a:p>
          <a:p>
            <a:pPr indent="0" lvl="0" marL="0" marR="0" rtl="0" algn="l">
              <a:lnSpc>
                <a:spcPct val="115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What</a:t>
            </a:r>
            <a:r>
              <a:rPr b="0" i="0" lang="en-US" sz="3200" u="none" cap="none" strike="noStrike">
                <a:solidFill>
                  <a:schemeClr val="dk1"/>
                </a:solidFill>
                <a:latin typeface="Century Gothic"/>
                <a:ea typeface="Century Gothic"/>
                <a:cs typeface="Century Gothic"/>
                <a:sym typeface="Century Gothic"/>
              </a:rPr>
              <a:t> letter does it begin with</a:t>
            </a:r>
            <a:r>
              <a:rPr i="0" lang="en-US" sz="3200" u="none" cap="none" strike="noStrike">
                <a:solidFill>
                  <a:schemeClr val="dk1"/>
                </a:solidFill>
              </a:rPr>
              <a: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descr="A picture containing drawing, lamp&#10;&#10;Description automatically generated" id="576" name="Google Shape;576;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77" name="Google Shape;577;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78" name="Google Shape;578;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79" name="Google Shape;579;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80" name="Google Shape;580;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81" name="Google Shape;581;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descr="A picture containing clock&#10;&#10;Description automatically generated" id="587" name="Google Shape;587;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88" name="Google Shape;588;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89" name="Google Shape;589;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0" name="Google Shape;590;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91" name="Google Shape;591;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92" name="Google Shape;592;p40"/>
          <p:cNvPicPr preferRelativeResize="0"/>
          <p:nvPr/>
        </p:nvPicPr>
        <p:blipFill rotWithShape="1">
          <a:blip r:embed="rId6">
            <a:alphaModFix/>
          </a:blip>
          <a:srcRect b="0" l="0" r="0" t="0"/>
          <a:stretch/>
        </p:blipFill>
        <p:spPr>
          <a:xfrm>
            <a:off x="1087953" y="1261905"/>
            <a:ext cx="3451388" cy="48550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93" name="Google Shape;593;p40"/>
          <p:cNvSpPr txBox="1"/>
          <p:nvPr/>
        </p:nvSpPr>
        <p:spPr>
          <a:xfrm>
            <a:off x="5414843" y="1438321"/>
            <a:ext cx="49286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playground</a:t>
            </a:r>
            <a:endParaRPr b="0" i="0" sz="1400" u="none" cap="none" strike="noStrike">
              <a:solidFill>
                <a:srgbClr val="000000"/>
              </a:solidFill>
              <a:latin typeface="Century Gothic"/>
              <a:ea typeface="Century Gothic"/>
              <a:cs typeface="Century Gothic"/>
              <a:sym typeface="Century Gothic"/>
            </a:endParaRPr>
          </a:p>
        </p:txBody>
      </p:sp>
      <p:sp>
        <p:nvSpPr>
          <p:cNvPr id="594" name="Google Shape;594;p40"/>
          <p:cNvSpPr txBox="1"/>
          <p:nvPr/>
        </p:nvSpPr>
        <p:spPr>
          <a:xfrm>
            <a:off x="5414842" y="2601219"/>
            <a:ext cx="49286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cupcake</a:t>
            </a:r>
            <a:endParaRPr b="0" i="0" sz="1400" u="none" cap="none" strike="noStrike">
              <a:solidFill>
                <a:srgbClr val="000000"/>
              </a:solidFill>
              <a:latin typeface="Century Gothic"/>
              <a:ea typeface="Century Gothic"/>
              <a:cs typeface="Century Gothic"/>
              <a:sym typeface="Century Gothic"/>
            </a:endParaRPr>
          </a:p>
        </p:txBody>
      </p:sp>
      <p:sp>
        <p:nvSpPr>
          <p:cNvPr id="595" name="Google Shape;595;p40"/>
          <p:cNvSpPr txBox="1"/>
          <p:nvPr/>
        </p:nvSpPr>
        <p:spPr>
          <a:xfrm>
            <a:off x="5414841" y="3881040"/>
            <a:ext cx="49286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backpack</a:t>
            </a:r>
            <a:endParaRPr b="0" i="0" sz="1400" u="none" cap="none" strike="noStrike">
              <a:solidFill>
                <a:srgbClr val="000000"/>
              </a:solidFill>
              <a:latin typeface="Century Gothic"/>
              <a:ea typeface="Century Gothic"/>
              <a:cs typeface="Century Gothic"/>
              <a:sym typeface="Century Gothic"/>
            </a:endParaRPr>
          </a:p>
        </p:txBody>
      </p:sp>
      <p:sp>
        <p:nvSpPr>
          <p:cNvPr id="596" name="Google Shape;596;p40"/>
          <p:cNvSpPr txBox="1"/>
          <p:nvPr/>
        </p:nvSpPr>
        <p:spPr>
          <a:xfrm>
            <a:off x="5414840" y="5119469"/>
            <a:ext cx="49286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starfish</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4"/>
          <p:cNvSpPr txBox="1"/>
          <p:nvPr/>
        </p:nvSpPr>
        <p:spPr>
          <a:xfrm>
            <a:off x="674757" y="2183115"/>
            <a:ext cx="5078400" cy="281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Color</a:t>
            </a:r>
            <a:r>
              <a:rPr b="0" i="0" lang="en-US" sz="3200" u="none" cap="none" strike="noStrike">
                <a:solidFill>
                  <a:schemeClr val="dk1"/>
                </a:solidFill>
                <a:latin typeface="Century Gothic"/>
                <a:ea typeface="Century Gothic"/>
                <a:cs typeface="Century Gothic"/>
                <a:sym typeface="Century Gothic"/>
              </a:rPr>
              <a:t> the shape next to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each goal as it is read. </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4" name="Google Shape;124;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5" name="Google Shape;125;p4"/>
          <p:cNvPicPr preferRelativeResize="0"/>
          <p:nvPr/>
        </p:nvPicPr>
        <p:blipFill rotWithShape="1">
          <a:blip r:embed="rId6">
            <a:alphaModFix/>
          </a:blip>
          <a:srcRect b="0" l="0" r="0" t="0"/>
          <a:stretch/>
        </p:blipFill>
        <p:spPr>
          <a:xfrm>
            <a:off x="5881419" y="1787810"/>
            <a:ext cx="4991357" cy="40959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descr="A picture containing clock&#10;&#10;Description automatically generated" id="602" name="Google Shape;602;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03" name="Google Shape;603;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04" name="Google Shape;604;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5" name="Google Shape;605;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606" name="Google Shape;606;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607" name="Google Shape;607;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608" name="Google Shape;608;p41"/>
          <p:cNvSpPr txBox="1"/>
          <p:nvPr/>
        </p:nvSpPr>
        <p:spPr>
          <a:xfrm>
            <a:off x="8772618" y="2229005"/>
            <a:ext cx="3571353"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09" name="Google Shape;609;p41"/>
          <p:cNvSpPr txBox="1"/>
          <p:nvPr/>
        </p:nvSpPr>
        <p:spPr>
          <a:xfrm>
            <a:off x="1029030" y="1601290"/>
            <a:ext cx="207339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tot</a:t>
            </a:r>
            <a:endParaRPr b="0" i="0" sz="1400" u="none" cap="none" strike="noStrike">
              <a:solidFill>
                <a:srgbClr val="000000"/>
              </a:solidFill>
              <a:latin typeface="Century Gothic"/>
              <a:ea typeface="Century Gothic"/>
              <a:cs typeface="Century Gothic"/>
              <a:sym typeface="Century Gothic"/>
            </a:endParaRPr>
          </a:p>
        </p:txBody>
      </p:sp>
      <p:sp>
        <p:nvSpPr>
          <p:cNvPr id="610" name="Google Shape;610;p41"/>
          <p:cNvSpPr txBox="1"/>
          <p:nvPr/>
        </p:nvSpPr>
        <p:spPr>
          <a:xfrm>
            <a:off x="1029030" y="3070350"/>
            <a:ext cx="207339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tote</a:t>
            </a:r>
            <a:endParaRPr b="0" i="0" sz="1400" u="none" cap="none" strike="noStrike">
              <a:solidFill>
                <a:srgbClr val="000000"/>
              </a:solidFill>
              <a:latin typeface="Century Gothic"/>
              <a:ea typeface="Century Gothic"/>
              <a:cs typeface="Century Gothic"/>
              <a:sym typeface="Century Gothic"/>
            </a:endParaRPr>
          </a:p>
        </p:txBody>
      </p:sp>
      <p:sp>
        <p:nvSpPr>
          <p:cNvPr id="611" name="Google Shape;611;p41"/>
          <p:cNvSpPr txBox="1"/>
          <p:nvPr/>
        </p:nvSpPr>
        <p:spPr>
          <a:xfrm>
            <a:off x="1029029" y="4685815"/>
            <a:ext cx="207339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cot</a:t>
            </a:r>
            <a:endParaRPr b="0" i="0" sz="1400" u="none" cap="none" strike="noStrike">
              <a:solidFill>
                <a:srgbClr val="000000"/>
              </a:solidFill>
              <a:latin typeface="Century Gothic"/>
              <a:ea typeface="Century Gothic"/>
              <a:cs typeface="Century Gothic"/>
              <a:sym typeface="Century Gothic"/>
            </a:endParaRPr>
          </a:p>
        </p:txBody>
      </p:sp>
      <p:pic>
        <p:nvPicPr>
          <p:cNvPr id="612" name="Google Shape;612;p41"/>
          <p:cNvPicPr preferRelativeResize="0"/>
          <p:nvPr/>
        </p:nvPicPr>
        <p:blipFill rotWithShape="1">
          <a:blip r:embed="rId6">
            <a:alphaModFix/>
          </a:blip>
          <a:srcRect b="0" l="0" r="0" t="0"/>
          <a:stretch/>
        </p:blipFill>
        <p:spPr>
          <a:xfrm>
            <a:off x="3570841" y="1500443"/>
            <a:ext cx="4978656" cy="41086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A picture containing clock&#10;&#10;Description automatically generated" id="618" name="Google Shape;618;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9" name="Google Shape;619;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0" name="Google Shape;620;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1" name="Google Shape;621;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2" name="Google Shape;622;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23" name="Google Shape;623;p64"/>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a:t>
            </a:r>
            <a:endParaRPr b="0" i="0" sz="1400" u="none" cap="none" strike="noStrike">
              <a:solidFill>
                <a:srgbClr val="000000"/>
              </a:solidFill>
              <a:latin typeface="Century Gothic"/>
              <a:ea typeface="Century Gothic"/>
              <a:cs typeface="Century Gothic"/>
              <a:sym typeface="Century Gothic"/>
            </a:endParaRPr>
          </a:p>
        </p:txBody>
      </p:sp>
      <p:sp>
        <p:nvSpPr>
          <p:cNvPr id="624" name="Google Shape;624;p64"/>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our</a:t>
            </a:r>
            <a:endParaRPr b="0" i="0" sz="1400" u="none" cap="none" strike="noStrike">
              <a:solidFill>
                <a:srgbClr val="000000"/>
              </a:solidFill>
              <a:latin typeface="Century Gothic"/>
              <a:ea typeface="Century Gothic"/>
              <a:cs typeface="Century Gothic"/>
              <a:sym typeface="Century Gothic"/>
            </a:endParaRPr>
          </a:p>
        </p:txBody>
      </p:sp>
      <p:sp>
        <p:nvSpPr>
          <p:cNvPr id="625" name="Google Shape;625;p64"/>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saw</a:t>
            </a:r>
            <a:endParaRPr b="0" i="0" sz="1400" u="none" cap="none" strike="noStrike">
              <a:solidFill>
                <a:srgbClr val="000000"/>
              </a:solidFill>
              <a:latin typeface="Century Gothic"/>
              <a:ea typeface="Century Gothic"/>
              <a:cs typeface="Century Gothic"/>
              <a:sym typeface="Century Gothic"/>
            </a:endParaRPr>
          </a:p>
        </p:txBody>
      </p:sp>
      <p:sp>
        <p:nvSpPr>
          <p:cNvPr id="626" name="Google Shape;626;p6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descr="A picture containing clock&#10;&#10;Description automatically generated" id="632" name="Google Shape;632;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3" name="Google Shape;633;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4" name="Google Shape;634;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5" name="Google Shape;635;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6" name="Google Shape;636;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Connect Text and Illustrations</a:t>
            </a:r>
            <a:endParaRPr b="0" i="0" sz="1400" u="none" cap="none" strike="noStrike">
              <a:solidFill>
                <a:srgbClr val="000000"/>
              </a:solidFill>
              <a:latin typeface="Century Gothic"/>
              <a:ea typeface="Century Gothic"/>
              <a:cs typeface="Century Gothic"/>
              <a:sym typeface="Century Gothic"/>
            </a:endParaRPr>
          </a:p>
        </p:txBody>
      </p:sp>
      <p:sp>
        <p:nvSpPr>
          <p:cNvPr id="637" name="Google Shape;637;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29</a:t>
            </a:r>
            <a:endParaRPr b="0" i="0" sz="1400" u="none" cap="none" strike="noStrike">
              <a:solidFill>
                <a:srgbClr val="000000"/>
              </a:solidFill>
              <a:latin typeface="Century Gothic"/>
              <a:ea typeface="Century Gothic"/>
              <a:cs typeface="Century Gothic"/>
              <a:sym typeface="Century Gothic"/>
            </a:endParaRPr>
          </a:p>
        </p:txBody>
      </p:sp>
      <p:pic>
        <p:nvPicPr>
          <p:cNvPr id="638" name="Google Shape;638;p43"/>
          <p:cNvPicPr preferRelativeResize="0"/>
          <p:nvPr/>
        </p:nvPicPr>
        <p:blipFill rotWithShape="1">
          <a:blip r:embed="rId6">
            <a:alphaModFix/>
          </a:blip>
          <a:srcRect b="0" l="0" r="0" t="0"/>
          <a:stretch/>
        </p:blipFill>
        <p:spPr>
          <a:xfrm>
            <a:off x="2534780" y="1298012"/>
            <a:ext cx="6063918" cy="50006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A picture containing clock&#10;&#10;Description automatically generated" id="644" name="Google Shape;644;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5" name="Google Shape;645;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6" name="Google Shape;646;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7" name="Google Shape;647;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8" name="Google Shape;648;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Close Read – Connect Text and Illustrations</a:t>
            </a:r>
            <a:endParaRPr b="0" i="0" sz="3500" u="none" cap="none" strike="noStrike">
              <a:solidFill>
                <a:srgbClr val="000000"/>
              </a:solidFill>
              <a:latin typeface="Century Gothic"/>
              <a:ea typeface="Century Gothic"/>
              <a:cs typeface="Century Gothic"/>
              <a:sym typeface="Century Gothic"/>
            </a:endParaRPr>
          </a:p>
        </p:txBody>
      </p:sp>
      <p:sp>
        <p:nvSpPr>
          <p:cNvPr id="649" name="Google Shape;649;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 31</a:t>
            </a:r>
            <a:endParaRPr b="0" i="0" sz="1400" u="none" cap="none" strike="noStrike">
              <a:solidFill>
                <a:srgbClr val="000000"/>
              </a:solidFill>
              <a:latin typeface="Century Gothic"/>
              <a:ea typeface="Century Gothic"/>
              <a:cs typeface="Century Gothic"/>
              <a:sym typeface="Century Gothic"/>
            </a:endParaRPr>
          </a:p>
        </p:txBody>
      </p:sp>
      <p:sp>
        <p:nvSpPr>
          <p:cNvPr id="650" name="Google Shape;650;p44"/>
          <p:cNvSpPr txBox="1"/>
          <p:nvPr/>
        </p:nvSpPr>
        <p:spPr>
          <a:xfrm>
            <a:off x="9194651" y="2165950"/>
            <a:ext cx="2622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30 in your Student Interactive.</a:t>
            </a:r>
            <a:endParaRPr b="0" i="0" sz="3200" u="none" cap="none" strike="noStrike">
              <a:solidFill>
                <a:srgbClr val="000000"/>
              </a:solidFill>
              <a:latin typeface="Arial"/>
              <a:ea typeface="Arial"/>
              <a:cs typeface="Arial"/>
              <a:sym typeface="Arial"/>
            </a:endParaRPr>
          </a:p>
        </p:txBody>
      </p:sp>
      <p:pic>
        <p:nvPicPr>
          <p:cNvPr id="651" name="Google Shape;651;p44"/>
          <p:cNvPicPr preferRelativeResize="0"/>
          <p:nvPr/>
        </p:nvPicPr>
        <p:blipFill rotWithShape="1">
          <a:blip r:embed="rId6">
            <a:alphaModFix/>
          </a:blip>
          <a:srcRect b="0" l="543" r="553" t="0"/>
          <a:stretch/>
        </p:blipFill>
        <p:spPr>
          <a:xfrm>
            <a:off x="557775" y="1768250"/>
            <a:ext cx="8273524" cy="34546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A picture containing clock&#10;&#10;Description automatically generated" id="657" name="Google Shape;657;p7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8" name="Google Shape;658;p7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9" name="Google Shape;659;p7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0" name="Google Shape;660;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1" name="Google Shape;661;p7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Close Read – Connect Text and Illustrations</a:t>
            </a:r>
            <a:endParaRPr b="0" i="0" sz="3500" u="none" cap="none" strike="noStrike">
              <a:solidFill>
                <a:srgbClr val="000000"/>
              </a:solidFill>
              <a:latin typeface="Century Gothic"/>
              <a:ea typeface="Century Gothic"/>
              <a:cs typeface="Century Gothic"/>
              <a:sym typeface="Century Gothic"/>
            </a:endParaRPr>
          </a:p>
        </p:txBody>
      </p:sp>
      <p:sp>
        <p:nvSpPr>
          <p:cNvPr id="662" name="Google Shape;662;p7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 33</a:t>
            </a:r>
            <a:endParaRPr b="0" i="0" sz="1400" u="none" cap="none" strike="noStrike">
              <a:solidFill>
                <a:srgbClr val="000000"/>
              </a:solidFill>
              <a:latin typeface="Century Gothic"/>
              <a:ea typeface="Century Gothic"/>
              <a:cs typeface="Century Gothic"/>
              <a:sym typeface="Century Gothic"/>
            </a:endParaRPr>
          </a:p>
        </p:txBody>
      </p:sp>
      <p:sp>
        <p:nvSpPr>
          <p:cNvPr id="663" name="Google Shape;663;p73"/>
          <p:cNvSpPr txBox="1"/>
          <p:nvPr/>
        </p:nvSpPr>
        <p:spPr>
          <a:xfrm>
            <a:off x="9194651" y="2165950"/>
            <a:ext cx="27012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32 in your Student Interactive.</a:t>
            </a:r>
            <a:endParaRPr b="0" i="0" sz="3200" u="none" cap="none" strike="noStrike">
              <a:solidFill>
                <a:srgbClr val="000000"/>
              </a:solidFill>
              <a:latin typeface="Arial"/>
              <a:ea typeface="Arial"/>
              <a:cs typeface="Arial"/>
              <a:sym typeface="Arial"/>
            </a:endParaRPr>
          </a:p>
        </p:txBody>
      </p:sp>
      <p:pic>
        <p:nvPicPr>
          <p:cNvPr id="664" name="Google Shape;664;p73"/>
          <p:cNvPicPr preferRelativeResize="0"/>
          <p:nvPr/>
        </p:nvPicPr>
        <p:blipFill rotWithShape="1">
          <a:blip r:embed="rId6">
            <a:alphaModFix/>
          </a:blip>
          <a:srcRect b="0" l="504" r="504" t="0"/>
          <a:stretch/>
        </p:blipFill>
        <p:spPr>
          <a:xfrm>
            <a:off x="495301" y="1671836"/>
            <a:ext cx="8416499" cy="35143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descr="A picture containing clock&#10;&#10;Description automatically generated" id="670" name="Google Shape;670;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1" name="Google Shape;671;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2" name="Google Shape;672;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3" name="Google Shape;673;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4" name="Google Shape;674;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Connect Text and Illustrations</a:t>
            </a:r>
            <a:endParaRPr b="0" i="0" sz="1400" u="none" cap="none" strike="noStrike">
              <a:solidFill>
                <a:srgbClr val="000000"/>
              </a:solidFill>
              <a:latin typeface="Century Gothic"/>
              <a:ea typeface="Century Gothic"/>
              <a:cs typeface="Century Gothic"/>
              <a:sym typeface="Century Gothic"/>
            </a:endParaRPr>
          </a:p>
        </p:txBody>
      </p:sp>
      <p:sp>
        <p:nvSpPr>
          <p:cNvPr id="675" name="Google Shape;675;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b="0" i="0" sz="1400" u="none" cap="none" strike="noStrike">
              <a:solidFill>
                <a:srgbClr val="000000"/>
              </a:solidFill>
              <a:latin typeface="Century Gothic"/>
              <a:ea typeface="Century Gothic"/>
              <a:cs typeface="Century Gothic"/>
              <a:sym typeface="Century Gothic"/>
            </a:endParaRPr>
          </a:p>
        </p:txBody>
      </p:sp>
      <p:sp>
        <p:nvSpPr>
          <p:cNvPr id="676" name="Google Shape;676;p45"/>
          <p:cNvSpPr txBox="1"/>
          <p:nvPr/>
        </p:nvSpPr>
        <p:spPr>
          <a:xfrm>
            <a:off x="7420651" y="2332035"/>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77" name="Google Shape;677;p45"/>
          <p:cNvPicPr preferRelativeResize="0"/>
          <p:nvPr/>
        </p:nvPicPr>
        <p:blipFill rotWithShape="1">
          <a:blip r:embed="rId6">
            <a:alphaModFix/>
          </a:blip>
          <a:srcRect b="0" l="0" r="0" t="0"/>
          <a:stretch/>
        </p:blipFill>
        <p:spPr>
          <a:xfrm>
            <a:off x="989105" y="1297873"/>
            <a:ext cx="5925617" cy="49063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descr="A picture containing clock&#10;&#10;Description automatically generated" id="683" name="Google Shape;683;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4" name="Google Shape;684;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5" name="Google Shape;685;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6" name="Google Shape;686;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7" name="Google Shape;687;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Like a Reader</a:t>
            </a:r>
            <a:endParaRPr b="0" i="0" sz="3800" u="none" cap="none" strike="noStrike">
              <a:solidFill>
                <a:srgbClr val="000000"/>
              </a:solidFill>
              <a:latin typeface="Century Gothic"/>
              <a:ea typeface="Century Gothic"/>
              <a:cs typeface="Century Gothic"/>
              <a:sym typeface="Century Gothic"/>
            </a:endParaRPr>
          </a:p>
        </p:txBody>
      </p:sp>
      <p:sp>
        <p:nvSpPr>
          <p:cNvPr id="688" name="Google Shape;688;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pic>
        <p:nvPicPr>
          <p:cNvPr id="689" name="Google Shape;689;p46"/>
          <p:cNvPicPr preferRelativeResize="0"/>
          <p:nvPr/>
        </p:nvPicPr>
        <p:blipFill rotWithShape="1">
          <a:blip r:embed="rId6">
            <a:alphaModFix/>
          </a:blip>
          <a:srcRect b="0" l="0" r="0" t="0"/>
          <a:stretch/>
        </p:blipFill>
        <p:spPr>
          <a:xfrm>
            <a:off x="819040" y="1327923"/>
            <a:ext cx="5726157" cy="47229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90" name="Google Shape;690;p46"/>
          <p:cNvSpPr txBox="1"/>
          <p:nvPr/>
        </p:nvSpPr>
        <p:spPr>
          <a:xfrm>
            <a:off x="707845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descr="A picture containing clock&#10;&#10;Description automatically generated" id="696" name="Google Shape;696;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7" name="Google Shape;697;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8" name="Google Shape;698;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9" name="Google Shape;699;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0" name="Google Shape;700;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701" name="Google Shape;701;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702" name="Google Shape;702;p47"/>
          <p:cNvPicPr preferRelativeResize="0"/>
          <p:nvPr/>
        </p:nvPicPr>
        <p:blipFill rotWithShape="1">
          <a:blip r:embed="rId7">
            <a:alphaModFix/>
          </a:blip>
          <a:srcRect b="0" l="0" r="0" t="0"/>
          <a:stretch/>
        </p:blipFill>
        <p:spPr>
          <a:xfrm>
            <a:off x="1778800" y="1784513"/>
            <a:ext cx="1314450" cy="1876425"/>
          </a:xfrm>
          <a:prstGeom prst="rect">
            <a:avLst/>
          </a:prstGeom>
          <a:noFill/>
          <a:ln>
            <a:noFill/>
          </a:ln>
        </p:spPr>
      </p:pic>
      <p:pic>
        <p:nvPicPr>
          <p:cNvPr id="703" name="Google Shape;703;p47"/>
          <p:cNvPicPr preferRelativeResize="0"/>
          <p:nvPr/>
        </p:nvPicPr>
        <p:blipFill rotWithShape="1">
          <a:blip r:embed="rId8">
            <a:alphaModFix/>
          </a:blip>
          <a:srcRect b="0" l="0" r="0" t="0"/>
          <a:stretch/>
        </p:blipFill>
        <p:spPr>
          <a:xfrm>
            <a:off x="1721650" y="4079113"/>
            <a:ext cx="1428750" cy="18859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descr="A picture containing clock&#10;&#10;Description automatically generated" id="709" name="Google Shape;709;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0" name="Google Shape;710;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1" name="Google Shape;711;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2" name="Google Shape;712;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3" name="Google Shape;713;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714" name="Google Shape;714;p48"/>
          <p:cNvSpPr txBox="1"/>
          <p:nvPr/>
        </p:nvSpPr>
        <p:spPr>
          <a:xfrm>
            <a:off x="1302722" y="1984591"/>
            <a:ext cx="9390600"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Where</a:t>
            </a:r>
            <a:r>
              <a:rPr b="0" i="0" lang="en-US" sz="3600" u="none" cap="none" strike="noStrike">
                <a:solidFill>
                  <a:schemeClr val="dk1"/>
                </a:solidFill>
                <a:latin typeface="Century Gothic"/>
                <a:ea typeface="Century Gothic"/>
                <a:cs typeface="Century Gothic"/>
                <a:sym typeface="Century Gothic"/>
              </a:rPr>
              <a:t> does the author </a:t>
            </a:r>
            <a:r>
              <a:rPr b="1" i="0" lang="en-US" sz="3600" u="none" cap="none" strike="noStrike">
                <a:solidFill>
                  <a:schemeClr val="dk1"/>
                </a:solidFill>
                <a:latin typeface="Century Gothic"/>
                <a:ea typeface="Century Gothic"/>
                <a:cs typeface="Century Gothic"/>
                <a:sym typeface="Century Gothic"/>
              </a:rPr>
              <a:t>ask</a:t>
            </a:r>
            <a:r>
              <a:rPr b="0" i="0" lang="en-US" sz="3600" u="none" cap="none" strike="noStrike">
                <a:solidFill>
                  <a:schemeClr val="dk1"/>
                </a:solidFill>
                <a:latin typeface="Century Gothic"/>
                <a:ea typeface="Century Gothic"/>
                <a:cs typeface="Century Gothic"/>
                <a:sym typeface="Century Gothic"/>
              </a:rPr>
              <a:t> a question</a:t>
            </a:r>
            <a:r>
              <a:rPr b="0" i="0" lang="en-US" sz="3600" u="none" cap="none" strike="noStrike">
                <a:solidFill>
                  <a:schemeClr val="dk1"/>
                </a:solidFill>
                <a:latin typeface="Arial"/>
                <a:ea typeface="Arial"/>
                <a:cs typeface="Arial"/>
                <a:sym typeface="Arial"/>
              </a:rPr>
              <a:t>?  </a:t>
            </a:r>
            <a:r>
              <a:rPr b="1" i="0" lang="en-US" sz="3600" u="none" cap="none" strike="noStrike">
                <a:solidFill>
                  <a:schemeClr val="dk1"/>
                </a:solidFill>
                <a:latin typeface="Century Gothic"/>
                <a:ea typeface="Century Gothic"/>
                <a:cs typeface="Century Gothic"/>
                <a:sym typeface="Century Gothic"/>
              </a:rPr>
              <a:t>How</a:t>
            </a:r>
            <a:r>
              <a:rPr b="0" i="0" lang="en-US" sz="3600" u="none" cap="none" strike="noStrike">
                <a:solidFill>
                  <a:schemeClr val="dk1"/>
                </a:solidFill>
                <a:latin typeface="Century Gothic"/>
                <a:ea typeface="Century Gothic"/>
                <a:cs typeface="Century Gothic"/>
                <a:sym typeface="Century Gothic"/>
              </a:rPr>
              <a:t> do you know</a:t>
            </a:r>
            <a:r>
              <a:rPr b="0" i="0" lang="en-US" sz="3600" u="none" cap="none" strike="noStrike">
                <a:solidFill>
                  <a:schemeClr val="dk1"/>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p:txBody>
      </p:sp>
      <p:sp>
        <p:nvSpPr>
          <p:cNvPr id="715" name="Google Shape;715;p48"/>
          <p:cNvSpPr txBox="1"/>
          <p:nvPr/>
        </p:nvSpPr>
        <p:spPr>
          <a:xfrm>
            <a:off x="1339273" y="3635914"/>
            <a:ext cx="9390600"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Where</a:t>
            </a:r>
            <a:r>
              <a:rPr b="0" i="0" lang="en-US" sz="3600" u="none" cap="none" strike="noStrike">
                <a:solidFill>
                  <a:schemeClr val="dk1"/>
                </a:solidFill>
                <a:latin typeface="Century Gothic"/>
                <a:ea typeface="Century Gothic"/>
                <a:cs typeface="Century Gothic"/>
                <a:sym typeface="Century Gothic"/>
              </a:rPr>
              <a:t> does the author </a:t>
            </a:r>
            <a:r>
              <a:rPr b="1" i="0" lang="en-US" sz="3600" u="none" cap="none" strike="noStrike">
                <a:solidFill>
                  <a:schemeClr val="dk1"/>
                </a:solidFill>
                <a:latin typeface="Century Gothic"/>
                <a:ea typeface="Century Gothic"/>
                <a:cs typeface="Century Gothic"/>
                <a:sym typeface="Century Gothic"/>
              </a:rPr>
              <a:t>answer</a:t>
            </a:r>
            <a:r>
              <a:rPr b="0" i="0" lang="en-US" sz="3600" u="none" cap="none" strike="noStrike">
                <a:solidFill>
                  <a:schemeClr val="dk1"/>
                </a:solidFill>
                <a:latin typeface="Century Gothic"/>
                <a:ea typeface="Century Gothic"/>
                <a:cs typeface="Century Gothic"/>
                <a:sym typeface="Century Gothic"/>
              </a:rPr>
              <a:t> the question</a:t>
            </a:r>
            <a:r>
              <a:rPr b="0" i="0" lang="en-US" sz="36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How</a:t>
            </a:r>
            <a:r>
              <a:rPr b="0" i="0" lang="en-US" sz="3600" u="none" cap="none" strike="noStrike">
                <a:solidFill>
                  <a:schemeClr val="dk1"/>
                </a:solidFill>
                <a:latin typeface="Century Gothic"/>
                <a:ea typeface="Century Gothic"/>
                <a:cs typeface="Century Gothic"/>
                <a:sym typeface="Century Gothic"/>
              </a:rPr>
              <a:t> do you know it is the answer</a:t>
            </a:r>
            <a:r>
              <a:rPr b="0" i="0" lang="en-US" sz="3600" u="none" cap="none" strike="noStrike">
                <a:solidFill>
                  <a:schemeClr val="dk1"/>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A picture containing clock&#10;&#10;Description automatically generated" id="721" name="Google Shape;721;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2" name="Google Shape;722;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3" name="Google Shape;723;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4" name="Google Shape;724;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5" name="Google Shape;725;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26" name="Google Shape;726;p49"/>
          <p:cNvSpPr txBox="1"/>
          <p:nvPr/>
        </p:nvSpPr>
        <p:spPr>
          <a:xfrm>
            <a:off x="765400" y="1899975"/>
            <a:ext cx="101073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Begin </a:t>
            </a:r>
            <a:r>
              <a:rPr b="1" i="0" lang="en-US" sz="3600" u="none" cap="none" strike="noStrike">
                <a:solidFill>
                  <a:schemeClr val="dk1"/>
                </a:solidFill>
                <a:latin typeface="Century Gothic"/>
                <a:ea typeface="Century Gothic"/>
                <a:cs typeface="Century Gothic"/>
                <a:sym typeface="Century Gothic"/>
              </a:rPr>
              <a:t>writing</a:t>
            </a:r>
            <a:r>
              <a:rPr b="0" i="0" lang="en-US" sz="3600" u="none" cap="none" strike="noStrike">
                <a:solidFill>
                  <a:schemeClr val="dk1"/>
                </a:solidFill>
                <a:latin typeface="Century Gothic"/>
                <a:ea typeface="Century Gothic"/>
                <a:cs typeface="Century Gothic"/>
                <a:sym typeface="Century Gothic"/>
              </a:rPr>
              <a:t> your question and answer book.</a:t>
            </a:r>
            <a:endParaRPr b="0" i="0" sz="3600" u="none" cap="none" strike="noStrike">
              <a:solidFill>
                <a:schemeClr val="dk1"/>
              </a:solidFill>
              <a:latin typeface="Arial"/>
              <a:ea typeface="Arial"/>
              <a:cs typeface="Arial"/>
              <a:sym typeface="Arial"/>
            </a:endParaRPr>
          </a:p>
        </p:txBody>
      </p:sp>
      <p:sp>
        <p:nvSpPr>
          <p:cNvPr id="727" name="Google Shape;727;p49"/>
          <p:cNvSpPr txBox="1"/>
          <p:nvPr/>
        </p:nvSpPr>
        <p:spPr>
          <a:xfrm>
            <a:off x="739400" y="3816950"/>
            <a:ext cx="8308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Share</a:t>
            </a:r>
            <a:r>
              <a:rPr b="0" i="0" lang="en-US" sz="3600" u="none" cap="none" strike="noStrike">
                <a:solidFill>
                  <a:schemeClr val="dk1"/>
                </a:solidFill>
                <a:latin typeface="Century Gothic"/>
                <a:ea typeface="Century Gothic"/>
                <a:cs typeface="Century Gothic"/>
                <a:sym typeface="Century Gothic"/>
              </a:rPr>
              <a:t> a question and an answer from your own book.</a:t>
            </a:r>
            <a:endParaRPr b="0" i="0" sz="3600" u="none" cap="none" strike="noStrike">
              <a:solidFill>
                <a:schemeClr val="dk1"/>
              </a:solidFill>
              <a:latin typeface="Century Gothic"/>
              <a:ea typeface="Century Gothic"/>
              <a:cs typeface="Century Gothic"/>
              <a:sym typeface="Century Gothic"/>
            </a:endParaRPr>
          </a:p>
        </p:txBody>
      </p:sp>
      <p:pic>
        <p:nvPicPr>
          <p:cNvPr descr="Books outline" id="728" name="Google Shape;728;p49"/>
          <p:cNvPicPr preferRelativeResize="0"/>
          <p:nvPr/>
        </p:nvPicPr>
        <p:blipFill rotWithShape="1">
          <a:blip r:embed="rId6">
            <a:alphaModFix/>
          </a:blip>
          <a:srcRect b="0" l="0" r="0" t="0"/>
          <a:stretch/>
        </p:blipFill>
        <p:spPr>
          <a:xfrm>
            <a:off x="9287545" y="2770914"/>
            <a:ext cx="2429785" cy="24297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6" name="Google Shape;136;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7" name="Google Shape;137;p5"/>
          <p:cNvPicPr preferRelativeResize="0"/>
          <p:nvPr/>
        </p:nvPicPr>
        <p:blipFill rotWithShape="1">
          <a:blip r:embed="rId6">
            <a:alphaModFix/>
          </a:blip>
          <a:srcRect b="0" l="0" r="0" t="0"/>
          <a:stretch/>
        </p:blipFill>
        <p:spPr>
          <a:xfrm>
            <a:off x="1629336" y="1226873"/>
            <a:ext cx="5857366" cy="48263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8" name="Google Shape;138;p5"/>
          <p:cNvSpPr txBox="1"/>
          <p:nvPr/>
        </p:nvSpPr>
        <p:spPr>
          <a:xfrm>
            <a:off x="8320501" y="2644050"/>
            <a:ext cx="3486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page 1</a:t>
            </a:r>
            <a:r>
              <a:rPr lang="en-US" sz="3200">
                <a:solidFill>
                  <a:schemeClr val="dk1"/>
                </a:solidFill>
                <a:latin typeface="Century Gothic"/>
                <a:ea typeface="Century Gothic"/>
                <a:cs typeface="Century Gothic"/>
                <a:sym typeface="Century Gothic"/>
              </a:rPr>
              <a:t>3</a:t>
            </a:r>
            <a:r>
              <a:rPr b="0" i="0" lang="en-US" sz="3200" u="none" cap="none" strike="noStrike">
                <a:solidFill>
                  <a:schemeClr val="dk1"/>
                </a:solidFill>
                <a:latin typeface="Century Gothic"/>
                <a:ea typeface="Century Gothic"/>
                <a:cs typeface="Century Gothic"/>
                <a:sym typeface="Century Gothic"/>
              </a:rPr>
              <a:t>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descr="A picture containing clock&#10;&#10;Description automatically generated" id="734" name="Google Shape;734;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5" name="Google Shape;735;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6" name="Google Shape;736;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7" name="Google Shape;737;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8" name="Google Shape;738;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739" name="Google Shape;739;p51"/>
          <p:cNvSpPr txBox="1"/>
          <p:nvPr/>
        </p:nvSpPr>
        <p:spPr>
          <a:xfrm>
            <a:off x="1967482"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pat</a:t>
            </a:r>
            <a:endParaRPr b="0" i="0" sz="1400" u="none" cap="none" strike="noStrike">
              <a:solidFill>
                <a:srgbClr val="000000"/>
              </a:solidFill>
              <a:latin typeface="Century Gothic"/>
              <a:ea typeface="Century Gothic"/>
              <a:cs typeface="Century Gothic"/>
              <a:sym typeface="Century Gothic"/>
            </a:endParaRPr>
          </a:p>
        </p:txBody>
      </p:sp>
      <p:sp>
        <p:nvSpPr>
          <p:cNvPr id="740" name="Google Shape;740;p51"/>
          <p:cNvSpPr txBox="1"/>
          <p:nvPr/>
        </p:nvSpPr>
        <p:spPr>
          <a:xfrm>
            <a:off x="6403411" y="249476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rot</a:t>
            </a:r>
            <a:endParaRPr b="0" i="0" sz="1400" u="none" cap="none" strike="noStrike">
              <a:solidFill>
                <a:srgbClr val="000000"/>
              </a:solidFill>
              <a:latin typeface="Century Gothic"/>
              <a:ea typeface="Century Gothic"/>
              <a:cs typeface="Century Gothic"/>
              <a:sym typeface="Century Gothic"/>
            </a:endParaRPr>
          </a:p>
        </p:txBody>
      </p:sp>
      <p:sp>
        <p:nvSpPr>
          <p:cNvPr id="741" name="Google Shape;741;p51"/>
          <p:cNvSpPr txBox="1"/>
          <p:nvPr/>
        </p:nvSpPr>
        <p:spPr>
          <a:xfrm>
            <a:off x="1967482" y="2494770"/>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rat</a:t>
            </a:r>
            <a:endParaRPr b="0" i="0" sz="1400" u="none" cap="none" strike="noStrike">
              <a:solidFill>
                <a:srgbClr val="000000"/>
              </a:solidFill>
              <a:latin typeface="Century Gothic"/>
              <a:ea typeface="Century Gothic"/>
              <a:cs typeface="Century Gothic"/>
              <a:sym typeface="Century Gothic"/>
            </a:endParaRPr>
          </a:p>
        </p:txBody>
      </p:sp>
      <p:sp>
        <p:nvSpPr>
          <p:cNvPr id="742" name="Google Shape;742;p51"/>
          <p:cNvSpPr txBox="1"/>
          <p:nvPr/>
        </p:nvSpPr>
        <p:spPr>
          <a:xfrm>
            <a:off x="6403411" y="403474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descr="A picture containing clock&#10;&#10;Description automatically generated" id="748" name="Google Shape;748;p8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9" name="Google Shape;749;p8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0" name="Google Shape;750;p8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1" name="Google Shape;751;p8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2" name="Google Shape;752;p8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53" name="Google Shape;753;p83"/>
          <p:cNvSpPr txBox="1"/>
          <p:nvPr/>
        </p:nvSpPr>
        <p:spPr>
          <a:xfrm>
            <a:off x="1212187" y="1933356"/>
            <a:ext cx="82314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5400" u="sng" cap="none" strike="noStrike">
                <a:solidFill>
                  <a:schemeClr val="accent1"/>
                </a:solidFill>
                <a:latin typeface="Century Gothic"/>
                <a:ea typeface="Century Gothic"/>
                <a:cs typeface="Century Gothic"/>
                <a:sym typeface="Century Gothic"/>
              </a:rPr>
              <a:t>W</a:t>
            </a:r>
            <a:r>
              <a:rPr b="0" i="0" lang="en-US" sz="5400" u="none" cap="none" strike="noStrike">
                <a:solidFill>
                  <a:schemeClr val="accent1"/>
                </a:solidFill>
                <a:latin typeface="Century Gothic"/>
                <a:ea typeface="Century Gothic"/>
                <a:cs typeface="Century Gothic"/>
                <a:sym typeface="Century Gothic"/>
              </a:rPr>
              <a:t>e are at school.</a:t>
            </a:r>
            <a:endParaRPr b="0" i="0" sz="5400" u="none" cap="none" strike="noStrike">
              <a:solidFill>
                <a:schemeClr val="accent1"/>
              </a:solidFill>
              <a:latin typeface="Arial"/>
              <a:ea typeface="Arial"/>
              <a:cs typeface="Arial"/>
              <a:sym typeface="Arial"/>
            </a:endParaRPr>
          </a:p>
        </p:txBody>
      </p:sp>
      <p:sp>
        <p:nvSpPr>
          <p:cNvPr id="754" name="Google Shape;754;p83"/>
          <p:cNvSpPr txBox="1"/>
          <p:nvPr/>
        </p:nvSpPr>
        <p:spPr>
          <a:xfrm>
            <a:off x="1212187" y="3416258"/>
            <a:ext cx="8661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5400" u="none" cap="none" strike="noStrike">
                <a:solidFill>
                  <a:schemeClr val="accent2"/>
                </a:solidFill>
                <a:latin typeface="Century Gothic"/>
                <a:ea typeface="Century Gothic"/>
                <a:cs typeface="Century Gothic"/>
                <a:sym typeface="Century Gothic"/>
              </a:rPr>
              <a:t>You and </a:t>
            </a:r>
            <a:r>
              <a:rPr b="0" i="0" lang="en-US" sz="5400" u="sng" cap="none" strike="noStrike">
                <a:solidFill>
                  <a:schemeClr val="accent2"/>
                </a:solidFill>
                <a:latin typeface="Century Gothic"/>
                <a:ea typeface="Century Gothic"/>
                <a:cs typeface="Century Gothic"/>
                <a:sym typeface="Century Gothic"/>
              </a:rPr>
              <a:t>I</a:t>
            </a:r>
            <a:r>
              <a:rPr b="0" i="0" lang="en-US" sz="5400" u="none" cap="none" strike="noStrike">
                <a:solidFill>
                  <a:schemeClr val="accent2"/>
                </a:solidFill>
                <a:latin typeface="Century Gothic"/>
                <a:ea typeface="Century Gothic"/>
                <a:cs typeface="Century Gothic"/>
                <a:sym typeface="Century Gothic"/>
              </a:rPr>
              <a:t> are at school.</a:t>
            </a:r>
            <a:endParaRPr b="0" i="0" sz="5400" u="none" cap="none" strike="noStrike">
              <a:solidFill>
                <a:schemeClr val="accent2"/>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descr="A picture containing drawing, lamp&#10;&#10;Description automatically generated" id="760" name="Google Shape;760;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61" name="Google Shape;761;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62" name="Google Shape;762;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63" name="Google Shape;763;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64" name="Google Shape;764;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65" name="Google Shape;765;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descr="A picture containing clock&#10;&#10;Description automatically generated" id="771" name="Google Shape;771;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2" name="Google Shape;772;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3" name="Google Shape;773;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4" name="Google Shape;774;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5" name="Google Shape;775;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76" name="Google Shape;776;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 21</a:t>
            </a:r>
            <a:endParaRPr b="0" i="0" sz="1400" u="none" cap="none" strike="noStrike">
              <a:solidFill>
                <a:srgbClr val="000000"/>
              </a:solidFill>
              <a:latin typeface="Century Gothic"/>
              <a:ea typeface="Century Gothic"/>
              <a:cs typeface="Century Gothic"/>
              <a:sym typeface="Century Gothic"/>
            </a:endParaRPr>
          </a:p>
        </p:txBody>
      </p:sp>
      <p:sp>
        <p:nvSpPr>
          <p:cNvPr id="777" name="Google Shape;777;p54"/>
          <p:cNvSpPr txBox="1"/>
          <p:nvPr/>
        </p:nvSpPr>
        <p:spPr>
          <a:xfrm>
            <a:off x="9665675" y="2124300"/>
            <a:ext cx="25263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pages 20, 21 in your Student Interactive. We will </a:t>
            </a:r>
            <a:r>
              <a:rPr b="1" i="0" lang="en-US" sz="2800" u="none" cap="none" strike="noStrike">
                <a:solidFill>
                  <a:schemeClr val="dk1"/>
                </a:solidFill>
                <a:latin typeface="Century Gothic"/>
                <a:ea typeface="Century Gothic"/>
                <a:cs typeface="Century Gothic"/>
                <a:sym typeface="Century Gothic"/>
              </a:rPr>
              <a:t>Read</a:t>
            </a:r>
            <a:r>
              <a:rPr b="0" i="0" lang="en-US" sz="2800" u="none" cap="none" strike="noStrike">
                <a:solidFill>
                  <a:schemeClr val="dk1"/>
                </a:solidFill>
                <a:latin typeface="Century Gothic"/>
                <a:ea typeface="Century Gothic"/>
                <a:cs typeface="Century Gothic"/>
                <a:sym typeface="Century Gothic"/>
              </a:rPr>
              <a:t> “Tif and Cole.”</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778" name="Google Shape;778;p54"/>
          <p:cNvPicPr preferRelativeResize="0"/>
          <p:nvPr/>
        </p:nvPicPr>
        <p:blipFill rotWithShape="1">
          <a:blip r:embed="rId6">
            <a:alphaModFix/>
          </a:blip>
          <a:srcRect b="0" l="583" r="592" t="0"/>
          <a:stretch/>
        </p:blipFill>
        <p:spPr>
          <a:xfrm>
            <a:off x="1745847" y="2104075"/>
            <a:ext cx="7593543" cy="3170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79" name="Google Shape;779;p54"/>
          <p:cNvSpPr txBox="1"/>
          <p:nvPr/>
        </p:nvSpPr>
        <p:spPr>
          <a:xfrm>
            <a:off x="298798" y="1950175"/>
            <a:ext cx="1632600" cy="347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US" sz="4400">
                <a:latin typeface="Century Gothic"/>
                <a:ea typeface="Century Gothic"/>
                <a:cs typeface="Century Gothic"/>
                <a:sym typeface="Century Gothic"/>
              </a:rPr>
              <a:t>be</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lang="en-US" sz="4400">
                <a:latin typeface="Century Gothic"/>
                <a:ea typeface="Century Gothic"/>
                <a:cs typeface="Century Gothic"/>
                <a:sym typeface="Century Gothic"/>
              </a:rPr>
              <a:t>our</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lang="en-US" sz="4400">
                <a:latin typeface="Century Gothic"/>
                <a:ea typeface="Century Gothic"/>
                <a:cs typeface="Century Gothic"/>
                <a:sym typeface="Century Gothic"/>
              </a:rPr>
              <a:t>saw</a:t>
            </a:r>
            <a:endParaRPr sz="4400">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descr="A picture containing clock&#10;&#10;Description automatically generated" id="785" name="Google Shape;785;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6" name="Google Shape;786;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7" name="Google Shape;787;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8" name="Google Shape;788;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9" name="Google Shape;789;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90" name="Google Shape;790;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 23</a:t>
            </a:r>
            <a:endParaRPr b="0" i="0" sz="1400" u="none" cap="none" strike="noStrike">
              <a:solidFill>
                <a:srgbClr val="000000"/>
              </a:solidFill>
              <a:latin typeface="Century Gothic"/>
              <a:ea typeface="Century Gothic"/>
              <a:cs typeface="Century Gothic"/>
              <a:sym typeface="Century Gothic"/>
            </a:endParaRPr>
          </a:p>
        </p:txBody>
      </p:sp>
      <p:pic>
        <p:nvPicPr>
          <p:cNvPr id="791" name="Google Shape;791;p55"/>
          <p:cNvPicPr preferRelativeResize="0"/>
          <p:nvPr/>
        </p:nvPicPr>
        <p:blipFill rotWithShape="1">
          <a:blip r:embed="rId6">
            <a:alphaModFix/>
          </a:blip>
          <a:srcRect b="0" l="465" r="455" t="0"/>
          <a:stretch/>
        </p:blipFill>
        <p:spPr>
          <a:xfrm>
            <a:off x="814987" y="1550463"/>
            <a:ext cx="9455254" cy="39480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descr="A picture containing clock&#10;&#10;Description automatically generated" id="797" name="Google Shape;797;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8" name="Google Shape;798;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9" name="Google Shape;799;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0" name="Google Shape;800;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1" name="Google Shape;801;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sp>
        <p:nvSpPr>
          <p:cNvPr id="802" name="Google Shape;802;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29</a:t>
            </a:r>
            <a:endParaRPr b="0" i="0" sz="1400" u="none" cap="none" strike="noStrike">
              <a:solidFill>
                <a:srgbClr val="000000"/>
              </a:solidFill>
              <a:latin typeface="Century Gothic"/>
              <a:ea typeface="Century Gothic"/>
              <a:cs typeface="Century Gothic"/>
              <a:sym typeface="Century Gothic"/>
            </a:endParaRPr>
          </a:p>
        </p:txBody>
      </p:sp>
      <p:pic>
        <p:nvPicPr>
          <p:cNvPr id="803" name="Google Shape;803;p56"/>
          <p:cNvPicPr preferRelativeResize="0"/>
          <p:nvPr/>
        </p:nvPicPr>
        <p:blipFill rotWithShape="1">
          <a:blip r:embed="rId6">
            <a:alphaModFix/>
          </a:blip>
          <a:srcRect b="0" l="0" r="0" t="0"/>
          <a:stretch/>
        </p:blipFill>
        <p:spPr>
          <a:xfrm>
            <a:off x="2534780" y="1298012"/>
            <a:ext cx="6063918" cy="50006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descr="A picture containing clock&#10;&#10;Description automatically generated" id="809" name="Google Shape;809;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0" name="Google Shape;810;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1" name="Google Shape;811;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2" name="Google Shape;812;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3" name="Google Shape;813;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814" name="Google Shape;814;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35</a:t>
            </a:r>
            <a:endParaRPr b="0" i="0" sz="1400" u="none" cap="none" strike="noStrike">
              <a:solidFill>
                <a:srgbClr val="000000"/>
              </a:solidFill>
              <a:latin typeface="Century Gothic"/>
              <a:ea typeface="Century Gothic"/>
              <a:cs typeface="Century Gothic"/>
              <a:sym typeface="Century Gothic"/>
            </a:endParaRPr>
          </a:p>
        </p:txBody>
      </p:sp>
      <p:sp>
        <p:nvSpPr>
          <p:cNvPr id="815" name="Google Shape;815;p57"/>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35 in your Student Interactive.</a:t>
            </a:r>
            <a:endParaRPr b="0" i="0" sz="3200" u="none" cap="none" strike="noStrike">
              <a:solidFill>
                <a:srgbClr val="000000"/>
              </a:solidFill>
              <a:latin typeface="Arial"/>
              <a:ea typeface="Arial"/>
              <a:cs typeface="Arial"/>
              <a:sym typeface="Arial"/>
            </a:endParaRPr>
          </a:p>
        </p:txBody>
      </p:sp>
      <p:pic>
        <p:nvPicPr>
          <p:cNvPr id="816" name="Google Shape;816;p57"/>
          <p:cNvPicPr preferRelativeResize="0"/>
          <p:nvPr/>
        </p:nvPicPr>
        <p:blipFill rotWithShape="1">
          <a:blip r:embed="rId6">
            <a:alphaModFix/>
          </a:blip>
          <a:srcRect b="0" l="0" r="0" t="0"/>
          <a:stretch/>
        </p:blipFill>
        <p:spPr>
          <a:xfrm>
            <a:off x="1585018" y="1294869"/>
            <a:ext cx="6237057" cy="51696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descr="A picture containing clock&#10;&#10;Description automatically generated" id="822" name="Google Shape;822;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3" name="Google Shape;823;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4" name="Google Shape;824;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5" name="Google Shape;825;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6" name="Google Shape;826;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41</a:t>
            </a:r>
            <a:endParaRPr b="0" i="0" sz="1400" u="none" cap="none" strike="noStrike">
              <a:solidFill>
                <a:srgbClr val="000000"/>
              </a:solidFill>
              <a:latin typeface="Century Gothic"/>
              <a:ea typeface="Century Gothic"/>
              <a:cs typeface="Century Gothic"/>
              <a:sym typeface="Century Gothic"/>
            </a:endParaRPr>
          </a:p>
        </p:txBody>
      </p:sp>
      <p:sp>
        <p:nvSpPr>
          <p:cNvPr id="828" name="Google Shape;828;p61"/>
          <p:cNvSpPr txBox="1"/>
          <p:nvPr/>
        </p:nvSpPr>
        <p:spPr>
          <a:xfrm>
            <a:off x="7227636"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29" name="Google Shape;829;p61"/>
          <p:cNvPicPr preferRelativeResize="0"/>
          <p:nvPr/>
        </p:nvPicPr>
        <p:blipFill rotWithShape="1">
          <a:blip r:embed="rId6">
            <a:alphaModFix/>
          </a:blip>
          <a:srcRect b="0" l="0" r="0" t="0"/>
          <a:stretch/>
        </p:blipFill>
        <p:spPr>
          <a:xfrm>
            <a:off x="819040" y="1297873"/>
            <a:ext cx="5849246" cy="48358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descr="A picture containing clock&#10;&#10;Description automatically generated" id="835" name="Google Shape;835;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6" name="Google Shape;836;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7" name="Google Shape;837;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8" name="Google Shape;838;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9" name="Google Shape;839;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840" name="Google Shape;840;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sp>
        <p:nvSpPr>
          <p:cNvPr id="841" name="Google Shape;841;p62"/>
          <p:cNvSpPr txBox="1"/>
          <p:nvPr/>
        </p:nvSpPr>
        <p:spPr>
          <a:xfrm>
            <a:off x="8299369" y="2545745"/>
            <a:ext cx="44991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42" name="Google Shape;842;p62"/>
          <p:cNvPicPr preferRelativeResize="0"/>
          <p:nvPr/>
        </p:nvPicPr>
        <p:blipFill rotWithShape="1">
          <a:blip r:embed="rId6">
            <a:alphaModFix/>
          </a:blip>
          <a:srcRect b="0" l="0" r="0" t="0"/>
          <a:stretch/>
        </p:blipFill>
        <p:spPr>
          <a:xfrm>
            <a:off x="1710353" y="1197547"/>
            <a:ext cx="6441925" cy="53366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A picture containing clock&#10;&#10;Description automatically generated" id="848" name="Google Shape;848;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9" name="Google Shape;849;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0" name="Google Shape;850;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1" name="Google Shape;851;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2" name="Google Shape;852;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53" name="Google Shape;853;p63"/>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question and answer book.</a:t>
            </a:r>
            <a:endParaRPr b="0" i="0" sz="1400" u="none" cap="none" strike="noStrike">
              <a:solidFill>
                <a:srgbClr val="000000"/>
              </a:solidFill>
              <a:latin typeface="Century Gothic"/>
              <a:ea typeface="Century Gothic"/>
              <a:cs typeface="Century Gothic"/>
              <a:sym typeface="Century Gothic"/>
            </a:endParaRPr>
          </a:p>
        </p:txBody>
      </p:sp>
      <p:sp>
        <p:nvSpPr>
          <p:cNvPr id="854" name="Google Shape;854;p63"/>
          <p:cNvSpPr txBox="1"/>
          <p:nvPr/>
        </p:nvSpPr>
        <p:spPr>
          <a:xfrm>
            <a:off x="992880" y="4004475"/>
            <a:ext cx="71272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topic with the class.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Explain</a:t>
            </a:r>
            <a:r>
              <a:rPr b="0" i="0" lang="en-US" sz="3200" u="none" cap="none" strike="noStrike">
                <a:solidFill>
                  <a:schemeClr val="dk1"/>
                </a:solidFill>
                <a:latin typeface="Century Gothic"/>
                <a:ea typeface="Century Gothic"/>
                <a:cs typeface="Century Gothic"/>
                <a:sym typeface="Century Gothic"/>
              </a:rPr>
              <a:t> why you chose that topic.</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55" name="Google Shape;855;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drawing, lamp&#10;&#10;Description automatically generated" id="143" name="Google Shape;143;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4" name="Google Shape;144;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5" name="Google Shape;145;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46" name="Google Shape;146;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47" name="Google Shape;147;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48" name="Google Shape;148;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A picture containing clock&#10;&#10;Description automatically generated" id="861" name="Google Shape;861;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2" name="Google Shape;862;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3" name="Google Shape;863;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4" name="Google Shape;864;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5" name="Google Shape;865;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66" name="Google Shape;866;p65"/>
          <p:cNvSpPr txBox="1"/>
          <p:nvPr/>
        </p:nvSpPr>
        <p:spPr>
          <a:xfrm>
            <a:off x="1292070" y="4160284"/>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set</a:t>
            </a:r>
            <a:endParaRPr b="0" i="0" sz="1400" u="none" cap="none" strike="noStrike">
              <a:solidFill>
                <a:srgbClr val="000000"/>
              </a:solidFill>
              <a:latin typeface="Century Gothic"/>
              <a:ea typeface="Century Gothic"/>
              <a:cs typeface="Century Gothic"/>
              <a:sym typeface="Century Gothic"/>
            </a:endParaRPr>
          </a:p>
        </p:txBody>
      </p:sp>
      <p:sp>
        <p:nvSpPr>
          <p:cNvPr id="867" name="Google Shape;867;p65"/>
          <p:cNvSpPr txBox="1"/>
          <p:nvPr/>
        </p:nvSpPr>
        <p:spPr>
          <a:xfrm>
            <a:off x="4518971" y="2647106"/>
            <a:ext cx="23760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vet</a:t>
            </a:r>
            <a:endParaRPr b="0" i="0" sz="1400" u="none" cap="none" strike="noStrike">
              <a:solidFill>
                <a:srgbClr val="000000"/>
              </a:solidFill>
              <a:latin typeface="Century Gothic"/>
              <a:ea typeface="Century Gothic"/>
              <a:cs typeface="Century Gothic"/>
              <a:sym typeface="Century Gothic"/>
            </a:endParaRPr>
          </a:p>
        </p:txBody>
      </p:sp>
      <p:sp>
        <p:nvSpPr>
          <p:cNvPr id="868" name="Google Shape;868;p65"/>
          <p:cNvSpPr txBox="1"/>
          <p:nvPr/>
        </p:nvSpPr>
        <p:spPr>
          <a:xfrm>
            <a:off x="7745945" y="2647168"/>
            <a:ext cx="23760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red</a:t>
            </a:r>
            <a:endParaRPr b="0" i="0" sz="1400" u="none" cap="none" strike="noStrike">
              <a:solidFill>
                <a:srgbClr val="000000"/>
              </a:solidFill>
              <a:latin typeface="Century Gothic"/>
              <a:ea typeface="Century Gothic"/>
              <a:cs typeface="Century Gothic"/>
              <a:sym typeface="Century Gothic"/>
            </a:endParaRPr>
          </a:p>
        </p:txBody>
      </p:sp>
      <p:sp>
        <p:nvSpPr>
          <p:cNvPr id="869" name="Google Shape;869;p65"/>
          <p:cNvSpPr txBox="1"/>
          <p:nvPr/>
        </p:nvSpPr>
        <p:spPr>
          <a:xfrm>
            <a:off x="1292071" y="2647170"/>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bet</a:t>
            </a:r>
            <a:endParaRPr b="0" i="0" sz="1400" u="none" cap="none" strike="noStrike">
              <a:solidFill>
                <a:srgbClr val="000000"/>
              </a:solidFill>
              <a:latin typeface="Century Gothic"/>
              <a:ea typeface="Century Gothic"/>
              <a:cs typeface="Century Gothic"/>
              <a:sym typeface="Century Gothic"/>
            </a:endParaRPr>
          </a:p>
        </p:txBody>
      </p:sp>
      <p:sp>
        <p:nvSpPr>
          <p:cNvPr id="870" name="Google Shape;870;p65"/>
          <p:cNvSpPr txBox="1"/>
          <p:nvPr/>
        </p:nvSpPr>
        <p:spPr>
          <a:xfrm>
            <a:off x="4442808" y="4156781"/>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get</a:t>
            </a:r>
            <a:endParaRPr b="0" i="0" sz="1400" u="none" cap="none" strike="noStrike">
              <a:solidFill>
                <a:srgbClr val="000000"/>
              </a:solidFill>
              <a:latin typeface="Century Gothic"/>
              <a:ea typeface="Century Gothic"/>
              <a:cs typeface="Century Gothic"/>
              <a:sym typeface="Century Gothic"/>
            </a:endParaRPr>
          </a:p>
        </p:txBody>
      </p:sp>
      <p:sp>
        <p:nvSpPr>
          <p:cNvPr id="871" name="Google Shape;871;p65"/>
          <p:cNvSpPr txBox="1"/>
          <p:nvPr/>
        </p:nvSpPr>
        <p:spPr>
          <a:xfrm>
            <a:off x="7745945" y="4156781"/>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descr="A picture containing clock&#10;&#10;Description automatically generated" id="877" name="Google Shape;877;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8" name="Google Shape;878;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9" name="Google Shape;879;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0" name="Google Shape;880;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1" name="Google Shape;881;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82" name="Google Shape;882;p88"/>
          <p:cNvSpPr txBox="1"/>
          <p:nvPr/>
        </p:nvSpPr>
        <p:spPr>
          <a:xfrm>
            <a:off x="7236475" y="2397750"/>
            <a:ext cx="4608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83" name="Google Shape;883;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pic>
        <p:nvPicPr>
          <p:cNvPr id="884" name="Google Shape;884;p88"/>
          <p:cNvPicPr preferRelativeResize="0"/>
          <p:nvPr/>
        </p:nvPicPr>
        <p:blipFill rotWithShape="1">
          <a:blip r:embed="rId6">
            <a:alphaModFix/>
          </a:blip>
          <a:srcRect b="0" l="0" r="0" t="0"/>
          <a:stretch/>
        </p:blipFill>
        <p:spPr>
          <a:xfrm>
            <a:off x="747810" y="1255791"/>
            <a:ext cx="5953308" cy="49484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descr="A picture containing drawing, lamp&#10;&#10;Description automatically generated" id="889" name="Google Shape;889;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90" name="Google Shape;890;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91" name="Google Shape;891;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92" name="Google Shape;892;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93" name="Google Shape;893;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94" name="Google Shape;894;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A picture containing clock&#10;&#10;Description automatically generated" id="900" name="Google Shape;900;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01" name="Google Shape;901;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02" name="Google Shape;902;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3" name="Google Shape;903;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04" name="Google Shape;904;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905" name="Google Shape;905;p67"/>
          <p:cNvPicPr preferRelativeResize="0"/>
          <p:nvPr/>
        </p:nvPicPr>
        <p:blipFill rotWithShape="1">
          <a:blip r:embed="rId6">
            <a:alphaModFix/>
          </a:blip>
          <a:srcRect b="0" l="0" r="0" t="0"/>
          <a:stretch/>
        </p:blipFill>
        <p:spPr>
          <a:xfrm>
            <a:off x="555370" y="1790615"/>
            <a:ext cx="2267067" cy="3238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06" name="Google Shape;906;p67"/>
          <p:cNvPicPr preferRelativeResize="0"/>
          <p:nvPr/>
        </p:nvPicPr>
        <p:blipFill rotWithShape="1">
          <a:blip r:embed="rId7">
            <a:alphaModFix/>
          </a:blip>
          <a:srcRect b="0" l="0" r="0" t="0"/>
          <a:stretch/>
        </p:blipFill>
        <p:spPr>
          <a:xfrm>
            <a:off x="3415981" y="1825540"/>
            <a:ext cx="2292468" cy="32069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07" name="Google Shape;907;p67"/>
          <p:cNvPicPr preferRelativeResize="0"/>
          <p:nvPr/>
        </p:nvPicPr>
        <p:blipFill rotWithShape="1">
          <a:blip r:embed="rId8">
            <a:alphaModFix/>
          </a:blip>
          <a:srcRect b="0" l="0" r="0" t="0"/>
          <a:stretch/>
        </p:blipFill>
        <p:spPr>
          <a:xfrm>
            <a:off x="6434311" y="1828716"/>
            <a:ext cx="2298818" cy="32069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08" name="Google Shape;908;p67"/>
          <p:cNvPicPr preferRelativeResize="0"/>
          <p:nvPr/>
        </p:nvPicPr>
        <p:blipFill rotWithShape="1">
          <a:blip r:embed="rId9">
            <a:alphaModFix/>
          </a:blip>
          <a:srcRect b="0" l="0" r="0" t="0"/>
          <a:stretch/>
        </p:blipFill>
        <p:spPr>
          <a:xfrm>
            <a:off x="9326673" y="1822366"/>
            <a:ext cx="2311519" cy="32132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descr="A picture containing clock&#10;&#10;Description automatically generated" id="914" name="Google Shape;914;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15" name="Google Shape;915;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16" name="Google Shape;916;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7" name="Google Shape;917;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18" name="Google Shape;918;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19" name="Google Shape;919;p68"/>
          <p:cNvSpPr txBox="1"/>
          <p:nvPr/>
        </p:nvSpPr>
        <p:spPr>
          <a:xfrm>
            <a:off x="2286701" y="2058713"/>
            <a:ext cx="75504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Make a web for a bug.</a:t>
            </a:r>
            <a:endParaRPr b="0" i="0" sz="4400" u="none" cap="none" strike="noStrike">
              <a:solidFill>
                <a:srgbClr val="000000"/>
              </a:solidFill>
              <a:latin typeface="Century Gothic"/>
              <a:ea typeface="Century Gothic"/>
              <a:cs typeface="Century Gothic"/>
              <a:sym typeface="Century Gothic"/>
            </a:endParaRPr>
          </a:p>
        </p:txBody>
      </p:sp>
      <p:sp>
        <p:nvSpPr>
          <p:cNvPr id="920" name="Google Shape;920;p68"/>
          <p:cNvSpPr txBox="1"/>
          <p:nvPr/>
        </p:nvSpPr>
        <p:spPr>
          <a:xfrm>
            <a:off x="2320790" y="4029885"/>
            <a:ext cx="75504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Make a bed for a cat.</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descr="A picture containing clock&#10;&#10;Description automatically generated" id="926" name="Google Shape;926;g2b86c006dec_0_1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927" name="Google Shape;927;g2b86c006dec_0_12"/>
          <p:cNvPicPr preferRelativeResize="0"/>
          <p:nvPr/>
        </p:nvPicPr>
        <p:blipFill rotWithShape="1">
          <a:blip r:embed="rId4">
            <a:alphaModFix/>
          </a:blip>
          <a:srcRect b="11559" l="5778" r="5316" t="0"/>
          <a:stretch/>
        </p:blipFill>
        <p:spPr>
          <a:xfrm>
            <a:off x="298808" y="6364415"/>
            <a:ext cx="1040463" cy="416152"/>
          </a:xfrm>
          <a:prstGeom prst="rect">
            <a:avLst/>
          </a:prstGeom>
          <a:noFill/>
          <a:ln>
            <a:noFill/>
          </a:ln>
        </p:spPr>
      </p:pic>
      <p:cxnSp>
        <p:nvCxnSpPr>
          <p:cNvPr id="928" name="Google Shape;928;g2b86c006dec_0_1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29" name="Google Shape;929;g2b86c006dec_0_1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30" name="Google Shape;930;g2b86c006dec_0_12"/>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931" name="Google Shape;931;g2b86c006dec_0_1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a:t>
            </a:r>
            <a:endParaRPr b="0" i="0" sz="1400" u="none" cap="none" strike="noStrike">
              <a:solidFill>
                <a:srgbClr val="000000"/>
              </a:solidFill>
              <a:latin typeface="Century Gothic"/>
              <a:ea typeface="Century Gothic"/>
              <a:cs typeface="Century Gothic"/>
              <a:sym typeface="Century Gothic"/>
            </a:endParaRPr>
          </a:p>
        </p:txBody>
      </p:sp>
      <p:sp>
        <p:nvSpPr>
          <p:cNvPr id="932" name="Google Shape;932;g2b86c006dec_0_12"/>
          <p:cNvSpPr txBox="1"/>
          <p:nvPr/>
        </p:nvSpPr>
        <p:spPr>
          <a:xfrm>
            <a:off x="8240550" y="2282750"/>
            <a:ext cx="3644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24 in your Student Interactive and </a:t>
            </a:r>
            <a:r>
              <a:rPr b="1" lang="en-US" sz="3200">
                <a:solidFill>
                  <a:schemeClr val="dk1"/>
                </a:solidFill>
                <a:latin typeface="Century Gothic"/>
                <a:ea typeface="Century Gothic"/>
                <a:cs typeface="Century Gothic"/>
                <a:sym typeface="Century Gothic"/>
              </a:rPr>
              <a:t>complete </a:t>
            </a:r>
            <a:r>
              <a:rPr lang="en-US" sz="3200">
                <a:solidFill>
                  <a:schemeClr val="dk1"/>
                </a:solidFill>
                <a:latin typeface="Century Gothic"/>
                <a:ea typeface="Century Gothic"/>
                <a:cs typeface="Century Gothic"/>
                <a:sym typeface="Century Gothic"/>
              </a:rPr>
              <a:t>the activity. </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933" name="Google Shape;933;g2b86c006dec_0_12"/>
          <p:cNvPicPr preferRelativeResize="0"/>
          <p:nvPr/>
        </p:nvPicPr>
        <p:blipFill rotWithShape="1">
          <a:blip r:embed="rId6">
            <a:alphaModFix/>
          </a:blip>
          <a:srcRect b="0" l="29" r="29" t="0"/>
          <a:stretch/>
        </p:blipFill>
        <p:spPr>
          <a:xfrm>
            <a:off x="1573510" y="1297991"/>
            <a:ext cx="5953307" cy="49484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descr="A picture containing clock&#10;&#10;Description automatically generated" id="939" name="Google Shape;939;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0" name="Google Shape;940;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1" name="Google Shape;941;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2" name="Google Shape;942;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3" name="Google Shape;943;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944" name="Google Shape;944;p92"/>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a:t>
            </a:r>
            <a:endParaRPr b="0" i="0" sz="1400" u="none" cap="none" strike="noStrike">
              <a:solidFill>
                <a:srgbClr val="000000"/>
              </a:solidFill>
              <a:latin typeface="Century Gothic"/>
              <a:ea typeface="Century Gothic"/>
              <a:cs typeface="Century Gothic"/>
              <a:sym typeface="Century Gothic"/>
            </a:endParaRPr>
          </a:p>
        </p:txBody>
      </p:sp>
      <p:sp>
        <p:nvSpPr>
          <p:cNvPr id="945" name="Google Shape;945;p92"/>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our</a:t>
            </a:r>
            <a:endParaRPr b="0" i="0" sz="1400" u="none" cap="none" strike="noStrike">
              <a:solidFill>
                <a:srgbClr val="000000"/>
              </a:solidFill>
              <a:latin typeface="Century Gothic"/>
              <a:ea typeface="Century Gothic"/>
              <a:cs typeface="Century Gothic"/>
              <a:sym typeface="Century Gothic"/>
            </a:endParaRPr>
          </a:p>
        </p:txBody>
      </p:sp>
      <p:sp>
        <p:nvSpPr>
          <p:cNvPr id="946" name="Google Shape;946;p92"/>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pic>
        <p:nvPicPr>
          <p:cNvPr descr="A picture containing clock&#10;&#10;Description automatically generated" id="952" name="Google Shape;952;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3" name="Google Shape;953;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4" name="Google Shape;954;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5" name="Google Shape;955;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6" name="Google Shape;956;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57" name="Google Shape;957;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pic>
        <p:nvPicPr>
          <p:cNvPr id="958" name="Google Shape;958;p70"/>
          <p:cNvPicPr preferRelativeResize="0"/>
          <p:nvPr/>
        </p:nvPicPr>
        <p:blipFill rotWithShape="1">
          <a:blip r:embed="rId6">
            <a:alphaModFix/>
          </a:blip>
          <a:srcRect b="0" l="0" r="0" t="0"/>
          <a:stretch/>
        </p:blipFill>
        <p:spPr>
          <a:xfrm>
            <a:off x="1339273" y="1274221"/>
            <a:ext cx="6120601" cy="50680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59" name="Google Shape;959;p70"/>
          <p:cNvSpPr txBox="1"/>
          <p:nvPr/>
        </p:nvSpPr>
        <p:spPr>
          <a:xfrm>
            <a:off x="7846365" y="2412161"/>
            <a:ext cx="356730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42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drawing.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pic>
        <p:nvPicPr>
          <p:cNvPr descr="A picture containing clock&#10;&#10;Description automatically generated" id="965" name="Google Shape;965;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6" name="Google Shape;966;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7" name="Google Shape;967;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8" name="Google Shape;968;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9" name="Google Shape;969;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70" name="Google Shape;970;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pic>
        <p:nvPicPr>
          <p:cNvPr id="971" name="Google Shape;971;p91"/>
          <p:cNvPicPr preferRelativeResize="0"/>
          <p:nvPr/>
        </p:nvPicPr>
        <p:blipFill rotWithShape="1">
          <a:blip r:embed="rId6">
            <a:alphaModFix/>
          </a:blip>
          <a:srcRect b="0" l="0" r="0" t="0"/>
          <a:stretch/>
        </p:blipFill>
        <p:spPr>
          <a:xfrm>
            <a:off x="691244" y="1460896"/>
            <a:ext cx="5404756" cy="44570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72" name="Google Shape;972;p91"/>
          <p:cNvSpPr txBox="1"/>
          <p:nvPr/>
        </p:nvSpPr>
        <p:spPr>
          <a:xfrm>
            <a:off x="6656860" y="3292004"/>
            <a:ext cx="5015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 </a:t>
            </a:r>
            <a:r>
              <a:rPr b="0" i="0" lang="en-US" sz="3200" u="none" cap="none" strike="noStrike">
                <a:solidFill>
                  <a:schemeClr val="dk1"/>
                </a:solidFill>
                <a:latin typeface="Century Gothic"/>
                <a:ea typeface="Century Gothic"/>
                <a:cs typeface="Century Gothic"/>
                <a:sym typeface="Century Gothic"/>
              </a:rPr>
              <a:t>have people learned to live in bad weather</a:t>
            </a:r>
            <a:r>
              <a:rPr b="0" i="0" lang="en-US"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pic>
        <p:nvPicPr>
          <p:cNvPr descr="Graphical user interface, text&#10;&#10;Description automatically generated" id="973" name="Google Shape;973;p91"/>
          <p:cNvPicPr preferRelativeResize="0"/>
          <p:nvPr/>
        </p:nvPicPr>
        <p:blipFill rotWithShape="1">
          <a:blip r:embed="rId7">
            <a:alphaModFix/>
          </a:blip>
          <a:srcRect b="35517" l="0" r="61884" t="19603"/>
          <a:stretch/>
        </p:blipFill>
        <p:spPr>
          <a:xfrm>
            <a:off x="6394974" y="1839301"/>
            <a:ext cx="4917204" cy="11569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pic>
        <p:nvPicPr>
          <p:cNvPr descr="A picture containing clock&#10;&#10;Description automatically generated" id="979" name="Google Shape;979;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0" name="Google Shape;980;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1" name="Google Shape;981;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2" name="Google Shape;982;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3" name="Google Shape;983;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984" name="Google Shape;984;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
        <p:nvSpPr>
          <p:cNvPr id="985" name="Google Shape;985;p72"/>
          <p:cNvSpPr txBox="1"/>
          <p:nvPr/>
        </p:nvSpPr>
        <p:spPr>
          <a:xfrm>
            <a:off x="7848600" y="2310083"/>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49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86" name="Google Shape;986;p72"/>
          <p:cNvPicPr preferRelativeResize="0"/>
          <p:nvPr/>
        </p:nvPicPr>
        <p:blipFill rotWithShape="1">
          <a:blip r:embed="rId6">
            <a:alphaModFix/>
          </a:blip>
          <a:srcRect b="0" l="0" r="0" t="0"/>
          <a:stretch/>
        </p:blipFill>
        <p:spPr>
          <a:xfrm>
            <a:off x="1641292" y="1226571"/>
            <a:ext cx="6009778" cy="49927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A picture containing clock&#10;&#10;Description automatically generated" id="154" name="Google Shape;154;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5" name="Google Shape;155;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56" name="Google Shape;156;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7" name="Google Shape;157;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8" name="Google Shape;15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59" name="Google Shape;159;p7"/>
          <p:cNvSpPr txBox="1"/>
          <p:nvPr/>
        </p:nvSpPr>
        <p:spPr>
          <a:xfrm>
            <a:off x="1194767" y="2304480"/>
            <a:ext cx="43478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flashlight</a:t>
            </a:r>
            <a:endParaRPr b="0" i="0" sz="1400" u="none" cap="none" strike="noStrike">
              <a:solidFill>
                <a:srgbClr val="000000"/>
              </a:solidFill>
              <a:latin typeface="Century Gothic"/>
              <a:ea typeface="Century Gothic"/>
              <a:cs typeface="Century Gothic"/>
              <a:sym typeface="Century Gothic"/>
            </a:endParaRPr>
          </a:p>
        </p:txBody>
      </p:sp>
      <p:sp>
        <p:nvSpPr>
          <p:cNvPr id="160" name="Google Shape;160;p7"/>
          <p:cNvSpPr txBox="1"/>
          <p:nvPr/>
        </p:nvSpPr>
        <p:spPr>
          <a:xfrm>
            <a:off x="6345477" y="2304480"/>
            <a:ext cx="43478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catfish</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7"/>
          <p:cNvSpPr txBox="1"/>
          <p:nvPr/>
        </p:nvSpPr>
        <p:spPr>
          <a:xfrm>
            <a:off x="1194767" y="3872802"/>
            <a:ext cx="43478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football</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7"/>
          <p:cNvSpPr txBox="1"/>
          <p:nvPr/>
        </p:nvSpPr>
        <p:spPr>
          <a:xfrm>
            <a:off x="6345476" y="3872802"/>
            <a:ext cx="43478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sunshine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pic>
        <p:nvPicPr>
          <p:cNvPr descr="A picture containing clock&#10;&#10;Description automatically generated" id="992" name="Google Shape;992;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3" name="Google Shape;993;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4" name="Google Shape;994;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5" name="Google Shape;995;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6" name="Google Shape;996;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97" name="Google Shape;997;p93"/>
          <p:cNvSpPr txBox="1"/>
          <p:nvPr/>
        </p:nvSpPr>
        <p:spPr>
          <a:xfrm>
            <a:off x="819040" y="1794144"/>
            <a:ext cx="10151400" cy="341627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You can </a:t>
            </a:r>
            <a:r>
              <a:rPr b="1" i="0" lang="en-US" sz="3600" u="none" cap="none" strike="noStrike">
                <a:solidFill>
                  <a:srgbClr val="000000"/>
                </a:solidFill>
                <a:latin typeface="Century Gothic"/>
                <a:ea typeface="Century Gothic"/>
                <a:cs typeface="Century Gothic"/>
                <a:sym typeface="Century Gothic"/>
              </a:rPr>
              <a:t>tap</a:t>
            </a:r>
            <a:r>
              <a:rPr b="0" i="0" lang="en-US" sz="3600" u="none" cap="none" strike="noStrike">
                <a:solidFill>
                  <a:srgbClr val="000000"/>
                </a:solidFill>
                <a:latin typeface="Century Gothic"/>
                <a:ea typeface="Century Gothic"/>
                <a:cs typeface="Century Gothic"/>
                <a:sym typeface="Century Gothic"/>
              </a:rPr>
              <a:t> your foot to the music.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Pete does </a:t>
            </a:r>
            <a:r>
              <a:rPr b="1" i="0" lang="en-US" sz="3600" u="none" cap="none" strike="noStrike">
                <a:solidFill>
                  <a:srgbClr val="000000"/>
                </a:solidFill>
                <a:latin typeface="Century Gothic"/>
                <a:ea typeface="Century Gothic"/>
                <a:cs typeface="Century Gothic"/>
                <a:sym typeface="Century Gothic"/>
              </a:rPr>
              <a:t>not</a:t>
            </a:r>
            <a:r>
              <a:rPr b="0" i="0" lang="en-US" sz="3600" u="none" cap="none" strike="noStrike">
                <a:solidFill>
                  <a:srgbClr val="000000"/>
                </a:solidFill>
                <a:latin typeface="Century Gothic"/>
                <a:ea typeface="Century Gothic"/>
                <a:cs typeface="Century Gothic"/>
                <a:sym typeface="Century Gothic"/>
              </a:rPr>
              <a:t> like cheese.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How old will you </a:t>
            </a:r>
            <a:r>
              <a:rPr b="1" i="0" lang="en-US" sz="3600" u="none" cap="none" strike="noStrike">
                <a:solidFill>
                  <a:srgbClr val="000000"/>
                </a:solidFill>
                <a:latin typeface="Century Gothic"/>
                <a:ea typeface="Century Gothic"/>
                <a:cs typeface="Century Gothic"/>
                <a:sym typeface="Century Gothic"/>
              </a:rPr>
              <a:t>be</a:t>
            </a:r>
            <a:r>
              <a:rPr b="0" i="0" lang="en-US" sz="3600" u="none" cap="none" strike="noStrike">
                <a:solidFill>
                  <a:srgbClr val="000000"/>
                </a:solidFill>
                <a:latin typeface="Century Gothic"/>
                <a:ea typeface="Century Gothic"/>
                <a:cs typeface="Century Gothic"/>
                <a:sym typeface="Century Gothic"/>
              </a:rPr>
              <a:t> next year</a:t>
            </a:r>
            <a:r>
              <a:rPr b="0" i="0" lang="en-US" sz="36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My </a:t>
            </a:r>
            <a:r>
              <a:rPr b="1" i="0" lang="en-US" sz="3600" u="none" cap="none" strike="noStrike">
                <a:solidFill>
                  <a:srgbClr val="000000"/>
                </a:solidFill>
                <a:latin typeface="Century Gothic"/>
                <a:ea typeface="Century Gothic"/>
                <a:cs typeface="Century Gothic"/>
                <a:sym typeface="Century Gothic"/>
              </a:rPr>
              <a:t>cat</a:t>
            </a:r>
            <a:r>
              <a:rPr b="0" i="0" lang="en-US" sz="3600" u="none" cap="none" strike="noStrike">
                <a:solidFill>
                  <a:srgbClr val="000000"/>
                </a:solidFill>
                <a:latin typeface="Century Gothic"/>
                <a:ea typeface="Century Gothic"/>
                <a:cs typeface="Century Gothic"/>
                <a:sym typeface="Century Gothic"/>
              </a:rPr>
              <a:t> is orange.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Mike put a </a:t>
            </a:r>
            <a:r>
              <a:rPr b="1" i="0" lang="en-US" sz="3600" u="none" cap="none" strike="noStrike">
                <a:solidFill>
                  <a:srgbClr val="000000"/>
                </a:solidFill>
                <a:latin typeface="Century Gothic"/>
                <a:ea typeface="Century Gothic"/>
                <a:cs typeface="Century Gothic"/>
                <a:sym typeface="Century Gothic"/>
              </a:rPr>
              <a:t>hat</a:t>
            </a:r>
            <a:r>
              <a:rPr b="0" i="0" lang="en-US" sz="3600" u="none" cap="none" strike="noStrike">
                <a:solidFill>
                  <a:srgbClr val="000000"/>
                </a:solidFill>
                <a:latin typeface="Century Gothic"/>
                <a:ea typeface="Century Gothic"/>
                <a:cs typeface="Century Gothic"/>
                <a:sym typeface="Century Gothic"/>
              </a:rPr>
              <a:t> on the dog.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a:t>
            </a:r>
            <a:r>
              <a:rPr b="1" i="0" lang="en-US" sz="3600" u="none" cap="none" strike="noStrike">
                <a:solidFill>
                  <a:srgbClr val="000000"/>
                </a:solidFill>
                <a:latin typeface="Century Gothic"/>
                <a:ea typeface="Century Gothic"/>
                <a:cs typeface="Century Gothic"/>
                <a:sym typeface="Century Gothic"/>
              </a:rPr>
              <a:t>saw</a:t>
            </a:r>
            <a:r>
              <a:rPr b="0" i="0" lang="en-US" sz="3600" u="none" cap="none" strike="noStrike">
                <a:solidFill>
                  <a:srgbClr val="000000"/>
                </a:solidFill>
                <a:latin typeface="Century Gothic"/>
                <a:ea typeface="Century Gothic"/>
                <a:cs typeface="Century Gothic"/>
                <a:sym typeface="Century Gothic"/>
              </a:rPr>
              <a:t> a lion at the zoo.</a:t>
            </a:r>
            <a:endParaRPr b="0" i="0" sz="3600" u="none" cap="none" strike="noStrike">
              <a:solidFill>
                <a:schemeClr val="dk1"/>
              </a:solidFill>
              <a:latin typeface="Century Gothic"/>
              <a:ea typeface="Century Gothic"/>
              <a:cs typeface="Century Gothic"/>
              <a:sym typeface="Century Gothic"/>
            </a:endParaRPr>
          </a:p>
        </p:txBody>
      </p:sp>
      <p:sp>
        <p:nvSpPr>
          <p:cNvPr id="998" name="Google Shape;998;p93"/>
          <p:cNvSpPr/>
          <p:nvPr/>
        </p:nvSpPr>
        <p:spPr>
          <a:xfrm>
            <a:off x="7530795" y="4632741"/>
            <a:ext cx="849133" cy="65058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9" name="Google Shape;999;p93"/>
          <p:cNvSpPr/>
          <p:nvPr/>
        </p:nvSpPr>
        <p:spPr>
          <a:xfrm>
            <a:off x="7345443" y="2436308"/>
            <a:ext cx="860700" cy="477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0" name="Google Shape;1000;p93"/>
          <p:cNvSpPr/>
          <p:nvPr/>
        </p:nvSpPr>
        <p:spPr>
          <a:xfrm>
            <a:off x="8379928" y="2913597"/>
            <a:ext cx="814715" cy="4624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1" name="Google Shape;1001;p93"/>
          <p:cNvSpPr/>
          <p:nvPr/>
        </p:nvSpPr>
        <p:spPr>
          <a:xfrm>
            <a:off x="9427622" y="1794144"/>
            <a:ext cx="810393"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2" name="Google Shape;1002;p93"/>
          <p:cNvSpPr/>
          <p:nvPr/>
        </p:nvSpPr>
        <p:spPr>
          <a:xfrm>
            <a:off x="5343598" y="3422912"/>
            <a:ext cx="893869" cy="55654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3" name="Google Shape;1003;p93"/>
          <p:cNvSpPr/>
          <p:nvPr/>
        </p:nvSpPr>
        <p:spPr>
          <a:xfrm>
            <a:off x="7619796" y="3979454"/>
            <a:ext cx="760132" cy="52300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pic>
        <p:nvPicPr>
          <p:cNvPr descr="A picture containing clock&#10;&#10;Description automatically generated" id="1009" name="Google Shape;1009;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0" name="Google Shape;1010;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1" name="Google Shape;1011;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2" name="Google Shape;1012;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3" name="Google Shape;1013;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14" name="Google Shape;1014;p74"/>
          <p:cNvSpPr txBox="1"/>
          <p:nvPr/>
        </p:nvSpPr>
        <p:spPr>
          <a:xfrm>
            <a:off x="569373" y="1536632"/>
            <a:ext cx="110532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my family and i like to play cards</a:t>
            </a:r>
            <a:endParaRPr b="0" i="0" sz="4000" u="none" cap="none" strike="noStrike">
              <a:solidFill>
                <a:schemeClr val="accent1"/>
              </a:solidFill>
              <a:latin typeface="Arial"/>
              <a:ea typeface="Arial"/>
              <a:cs typeface="Arial"/>
              <a:sym typeface="Arial"/>
            </a:endParaRPr>
          </a:p>
        </p:txBody>
      </p:sp>
      <p:sp>
        <p:nvSpPr>
          <p:cNvPr id="1015" name="Google Shape;1015;p74"/>
          <p:cNvSpPr txBox="1"/>
          <p:nvPr/>
        </p:nvSpPr>
        <p:spPr>
          <a:xfrm>
            <a:off x="1339271" y="2766706"/>
            <a:ext cx="97641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rgbClr val="000000"/>
                </a:solidFill>
                <a:latin typeface="Century Gothic"/>
                <a:ea typeface="Century Gothic"/>
                <a:cs typeface="Century Gothic"/>
                <a:sym typeface="Century Gothic"/>
              </a:rPr>
              <a:t>What two words should start with a capital letter</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sz="3200"/>
          </a:p>
          <a:p>
            <a:pPr indent="-692150" lvl="0" marL="793750" marR="0" rtl="0" algn="l">
              <a:lnSpc>
                <a:spcPct val="100000"/>
              </a:lnSpc>
              <a:spcBef>
                <a:spcPts val="0"/>
              </a:spcBef>
              <a:spcAft>
                <a:spcPts val="0"/>
              </a:spcAft>
              <a:buClr>
                <a:srgbClr val="000000"/>
              </a:buClr>
              <a:buSzPts val="32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family; I</a:t>
            </a:r>
            <a:endParaRPr b="0" i="0" sz="3200" u="none" cap="none" strike="noStrike">
              <a:solidFill>
                <a:srgbClr val="000000"/>
              </a:solidFill>
              <a:latin typeface="Arial"/>
              <a:ea typeface="Arial"/>
              <a:cs typeface="Arial"/>
              <a:sym typeface="Arial"/>
            </a:endParaRPr>
          </a:p>
          <a:p>
            <a:pPr indent="-692150" lvl="0" marL="793750" marR="0" rtl="0" algn="l">
              <a:lnSpc>
                <a:spcPct val="100000"/>
              </a:lnSpc>
              <a:spcBef>
                <a:spcPts val="0"/>
              </a:spcBef>
              <a:spcAft>
                <a:spcPts val="0"/>
              </a:spcAft>
              <a:buClr>
                <a:srgbClr val="000000"/>
              </a:buClr>
              <a:buSzPts val="32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my; I</a:t>
            </a:r>
            <a:endParaRPr b="0" i="0" sz="3200" u="none" cap="none" strike="noStrike">
              <a:solidFill>
                <a:srgbClr val="000000"/>
              </a:solidFill>
              <a:latin typeface="Arial"/>
              <a:ea typeface="Arial"/>
              <a:cs typeface="Arial"/>
              <a:sym typeface="Arial"/>
            </a:endParaRPr>
          </a:p>
          <a:p>
            <a:pPr indent="-692150" lvl="0" marL="793750" marR="0" rtl="0" algn="l">
              <a:lnSpc>
                <a:spcPct val="100000"/>
              </a:lnSpc>
              <a:spcBef>
                <a:spcPts val="0"/>
              </a:spcBef>
              <a:spcAft>
                <a:spcPts val="0"/>
              </a:spcAft>
              <a:buClr>
                <a:srgbClr val="000000"/>
              </a:buClr>
              <a:buSzPts val="32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like; play</a:t>
            </a:r>
            <a:endParaRPr b="0" i="0" sz="3200" u="none" cap="none" strike="noStrike">
              <a:solidFill>
                <a:srgbClr val="000000"/>
              </a:solidFill>
              <a:latin typeface="Arial"/>
              <a:ea typeface="Arial"/>
              <a:cs typeface="Arial"/>
              <a:sym typeface="Arial"/>
            </a:endParaRPr>
          </a:p>
          <a:p>
            <a:pPr indent="-692150" lvl="0" marL="793750" marR="0" rtl="0" algn="l">
              <a:lnSpc>
                <a:spcPct val="100000"/>
              </a:lnSpc>
              <a:spcBef>
                <a:spcPts val="0"/>
              </a:spcBef>
              <a:spcAft>
                <a:spcPts val="0"/>
              </a:spcAft>
              <a:buClr>
                <a:srgbClr val="000000"/>
              </a:buClr>
              <a:buSzPts val="32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my; cards</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22" name="Google Shape;1022;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23" name="Google Shape;1023;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24" name="Google Shape;1024;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25" name="Google Shape;1025;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26" name="Google Shape;1026;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7" name="Google Shape;1027;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A picture containing clock&#10;&#10;Description automatically generated" id="168" name="Google Shape;168;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9" name="Google Shape;169;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70" name="Google Shape;170;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1" name="Google Shape;171;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72" name="Google Shape;172;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73" name="Google Shape;173;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id="174" name="Google Shape;174;p8"/>
          <p:cNvPicPr preferRelativeResize="0"/>
          <p:nvPr/>
        </p:nvPicPr>
        <p:blipFill rotWithShape="1">
          <a:blip r:embed="rId6">
            <a:alphaModFix/>
          </a:blip>
          <a:srcRect b="0" l="0" r="0" t="0"/>
          <a:stretch/>
        </p:blipFill>
        <p:spPr>
          <a:xfrm>
            <a:off x="587977" y="1709289"/>
            <a:ext cx="2822227" cy="40465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75" name="Google Shape;175;p8"/>
          <p:cNvPicPr preferRelativeResize="0"/>
          <p:nvPr/>
        </p:nvPicPr>
        <p:blipFill rotWithShape="1">
          <a:blip r:embed="rId7">
            <a:alphaModFix/>
          </a:blip>
          <a:srcRect b="0" l="0" r="0" t="0"/>
          <a:stretch/>
        </p:blipFill>
        <p:spPr>
          <a:xfrm>
            <a:off x="5518526" y="1709289"/>
            <a:ext cx="2838128" cy="40465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76" name="Google Shape;176;p8"/>
          <p:cNvSpPr txBox="1"/>
          <p:nvPr/>
        </p:nvSpPr>
        <p:spPr>
          <a:xfrm>
            <a:off x="3785730" y="1679101"/>
            <a:ext cx="1664772"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cot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cone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cute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can</a:t>
            </a:r>
            <a:endParaRPr b="0" i="0" sz="1400" u="none" cap="none" strike="noStrike">
              <a:solidFill>
                <a:srgbClr val="000000"/>
              </a:solidFill>
              <a:latin typeface="Arial"/>
              <a:ea typeface="Arial"/>
              <a:cs typeface="Arial"/>
              <a:sym typeface="Arial"/>
            </a:endParaRPr>
          </a:p>
        </p:txBody>
      </p:sp>
      <p:sp>
        <p:nvSpPr>
          <p:cNvPr id="177" name="Google Shape;177;p8"/>
          <p:cNvSpPr txBox="1"/>
          <p:nvPr/>
        </p:nvSpPr>
        <p:spPr>
          <a:xfrm>
            <a:off x="8581060" y="1676359"/>
            <a:ext cx="1664772"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tube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tag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take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tap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A picture containing clock&#10;&#10;Description automatically generated" id="183" name="Google Shape;183;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84" name="Google Shape;184;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85" name="Google Shape;185;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6" name="Google Shape;186;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87" name="Google Shape;187;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75"/>
          <p:cNvSpPr txBox="1"/>
          <p:nvPr/>
        </p:nvSpPr>
        <p:spPr>
          <a:xfrm>
            <a:off x="7339605" y="2739698"/>
            <a:ext cx="41979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page 16 in your Student Interactive.</a:t>
            </a:r>
            <a:endParaRPr b="0" i="0" sz="1400" u="none" cap="none" strike="noStrike">
              <a:solidFill>
                <a:srgbClr val="000000"/>
              </a:solidFill>
              <a:latin typeface="Arial"/>
              <a:ea typeface="Arial"/>
              <a:cs typeface="Arial"/>
              <a:sym typeface="Arial"/>
            </a:endParaRPr>
          </a:p>
        </p:txBody>
      </p:sp>
      <p:pic>
        <p:nvPicPr>
          <p:cNvPr descr="A picture containing drawing, lamp&#10;&#10;Description automatically generated" id="189" name="Google Shape;189;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90" name="Google Shape;190;p75"/>
          <p:cNvPicPr preferRelativeResize="0"/>
          <p:nvPr/>
        </p:nvPicPr>
        <p:blipFill rotWithShape="1">
          <a:blip r:embed="rId6">
            <a:alphaModFix/>
          </a:blip>
          <a:srcRect b="0" l="0" r="0" t="0"/>
          <a:stretch/>
        </p:blipFill>
        <p:spPr>
          <a:xfrm>
            <a:off x="1160562" y="1319030"/>
            <a:ext cx="5524846" cy="45722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